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454" r:id="rId2"/>
    <p:sldId id="356" r:id="rId3"/>
    <p:sldId id="545" r:id="rId4"/>
    <p:sldId id="358" r:id="rId5"/>
    <p:sldId id="353" r:id="rId6"/>
    <p:sldId id="318" r:id="rId7"/>
    <p:sldId id="345" r:id="rId8"/>
    <p:sldId id="327" r:id="rId9"/>
    <p:sldId id="604" r:id="rId10"/>
    <p:sldId id="543" r:id="rId11"/>
    <p:sldId id="346" r:id="rId12"/>
    <p:sldId id="359" r:id="rId13"/>
    <p:sldId id="308" r:id="rId14"/>
    <p:sldId id="368" r:id="rId15"/>
    <p:sldId id="369" r:id="rId16"/>
    <p:sldId id="335" r:id="rId17"/>
    <p:sldId id="568" r:id="rId18"/>
    <p:sldId id="584" r:id="rId19"/>
    <p:sldId id="566" r:id="rId20"/>
    <p:sldId id="619" r:id="rId21"/>
    <p:sldId id="569" r:id="rId22"/>
    <p:sldId id="365" r:id="rId23"/>
    <p:sldId id="373" r:id="rId24"/>
    <p:sldId id="546" r:id="rId25"/>
    <p:sldId id="547" r:id="rId26"/>
    <p:sldId id="548" r:id="rId27"/>
    <p:sldId id="549" r:id="rId28"/>
    <p:sldId id="550" r:id="rId29"/>
    <p:sldId id="555" r:id="rId30"/>
    <p:sldId id="556" r:id="rId31"/>
    <p:sldId id="557" r:id="rId32"/>
    <p:sldId id="558" r:id="rId33"/>
    <p:sldId id="559" r:id="rId34"/>
    <p:sldId id="560" r:id="rId35"/>
    <p:sldId id="608" r:id="rId36"/>
    <p:sldId id="561" r:id="rId37"/>
    <p:sldId id="562" r:id="rId38"/>
    <p:sldId id="579" r:id="rId39"/>
    <p:sldId id="563" r:id="rId40"/>
    <p:sldId id="708" r:id="rId41"/>
    <p:sldId id="366" r:id="rId42"/>
    <p:sldId id="367" r:id="rId43"/>
    <p:sldId id="370" r:id="rId44"/>
    <p:sldId id="371" r:id="rId45"/>
    <p:sldId id="372" r:id="rId46"/>
    <p:sldId id="564" r:id="rId47"/>
    <p:sldId id="666" r:id="rId48"/>
    <p:sldId id="667" r:id="rId49"/>
    <p:sldId id="668" r:id="rId50"/>
    <p:sldId id="665" r:id="rId51"/>
    <p:sldId id="587" r:id="rId52"/>
    <p:sldId id="586" r:id="rId53"/>
    <p:sldId id="588" r:id="rId54"/>
    <p:sldId id="589" r:id="rId55"/>
    <p:sldId id="710" r:id="rId56"/>
    <p:sldId id="711" r:id="rId57"/>
    <p:sldId id="590" r:id="rId58"/>
    <p:sldId id="573" r:id="rId59"/>
    <p:sldId id="591" r:id="rId60"/>
    <p:sldId id="574" r:id="rId61"/>
    <p:sldId id="712" r:id="rId62"/>
    <p:sldId id="374" r:id="rId63"/>
    <p:sldId id="375" r:id="rId64"/>
    <p:sldId id="409" r:id="rId6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CFCA"/>
    <a:srgbClr val="12561F"/>
    <a:srgbClr val="32930F"/>
    <a:srgbClr val="FDADA5"/>
    <a:srgbClr val="FFFFCC"/>
    <a:srgbClr val="F6140E"/>
    <a:srgbClr val="204C25"/>
    <a:srgbClr val="EF9795"/>
    <a:srgbClr val="C2D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04" autoAdjust="0"/>
    <p:restoredTop sz="82897" autoAdjust="0"/>
  </p:normalViewPr>
  <p:slideViewPr>
    <p:cSldViewPr>
      <p:cViewPr varScale="1">
        <p:scale>
          <a:sx n="75" d="100"/>
          <a:sy n="75" d="100"/>
        </p:scale>
        <p:origin x="-2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980"/>
    </p:cViewPr>
  </p:sorterViewPr>
  <p:notesViewPr>
    <p:cSldViewPr>
      <p:cViewPr>
        <p:scale>
          <a:sx n="100" d="100"/>
          <a:sy n="100" d="100"/>
        </p:scale>
        <p:origin x="-1890" y="114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Sorozat 1</c:v>
                </c:pt>
              </c:strCache>
            </c:strRef>
          </c:tx>
          <c:invertIfNegative val="0"/>
          <c:cat>
            <c:strRef>
              <c:f>Munka1!$A$2:$A$4</c:f>
              <c:strCache>
                <c:ptCount val="3"/>
                <c:pt idx="0">
                  <c:v>Csernobil</c:v>
                </c:pt>
                <c:pt idx="1">
                  <c:v>Paks</c:v>
                </c:pt>
                <c:pt idx="2">
                  <c:v>Magyarországi fogyasztás</c:v>
                </c:pt>
              </c:strCache>
            </c:strRef>
          </c:cat>
          <c:val>
            <c:numRef>
              <c:f>Munka1!$B$2:$B$4</c:f>
              <c:numCache>
                <c:formatCode>General</c:formatCode>
                <c:ptCount val="3"/>
                <c:pt idx="0">
                  <c:v>1000</c:v>
                </c:pt>
                <c:pt idx="1">
                  <c:v>500</c:v>
                </c:pt>
                <c:pt idx="2">
                  <c:v>5000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Sorozat 2</c:v>
                </c:pt>
              </c:strCache>
            </c:strRef>
          </c:tx>
          <c:invertIfNegative val="0"/>
          <c:cat>
            <c:strRef>
              <c:f>Munka1!$A$2:$A$4</c:f>
              <c:strCache>
                <c:ptCount val="3"/>
                <c:pt idx="0">
                  <c:v>Csernobil</c:v>
                </c:pt>
                <c:pt idx="1">
                  <c:v>Paks</c:v>
                </c:pt>
                <c:pt idx="2">
                  <c:v>Magyarországi fogyasztás</c:v>
                </c:pt>
              </c:strCache>
            </c:strRef>
          </c:cat>
          <c:val>
            <c:numRef>
              <c:f>Munka1!$C$2:$C$4</c:f>
              <c:numCache>
                <c:formatCode>General</c:formatCode>
                <c:ptCount val="3"/>
                <c:pt idx="0">
                  <c:v>1000</c:v>
                </c:pt>
                <c:pt idx="1">
                  <c:v>500</c:v>
                </c:pt>
                <c:pt idx="2">
                  <c:v>1000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Sorozat 3</c:v>
                </c:pt>
              </c:strCache>
            </c:strRef>
          </c:tx>
          <c:invertIfNegative val="0"/>
          <c:cat>
            <c:strRef>
              <c:f>Munka1!$A$2:$A$4</c:f>
              <c:strCache>
                <c:ptCount val="3"/>
                <c:pt idx="0">
                  <c:v>Csernobil</c:v>
                </c:pt>
                <c:pt idx="1">
                  <c:v>Paks</c:v>
                </c:pt>
                <c:pt idx="2">
                  <c:v>Magyarországi fogyasztás</c:v>
                </c:pt>
              </c:strCache>
            </c:strRef>
          </c:cat>
          <c:val>
            <c:numRef>
              <c:f>Munka1!$D$2:$D$4</c:f>
              <c:numCache>
                <c:formatCode>General</c:formatCode>
                <c:ptCount val="3"/>
                <c:pt idx="0">
                  <c:v>1000</c:v>
                </c:pt>
                <c:pt idx="1">
                  <c:v>500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Sorozat 4</c:v>
                </c:pt>
              </c:strCache>
            </c:strRef>
          </c:tx>
          <c:invertIfNegative val="0"/>
          <c:cat>
            <c:strRef>
              <c:f>Munka1!$A$2:$A$4</c:f>
              <c:strCache>
                <c:ptCount val="3"/>
                <c:pt idx="0">
                  <c:v>Csernobil</c:v>
                </c:pt>
                <c:pt idx="1">
                  <c:v>Paks</c:v>
                </c:pt>
                <c:pt idx="2">
                  <c:v>Magyarországi fogyasztás</c:v>
                </c:pt>
              </c:strCache>
            </c:strRef>
          </c:cat>
          <c:val>
            <c:numRef>
              <c:f>Munka1!$E$2:$E$4</c:f>
              <c:numCache>
                <c:formatCode>General</c:formatCode>
                <c:ptCount val="3"/>
                <c:pt idx="0">
                  <c:v>1000</c:v>
                </c:pt>
                <c:pt idx="1">
                  <c:v>500</c:v>
                </c:pt>
              </c:numCache>
            </c:numRef>
          </c:val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Sorozat 5</c:v>
                </c:pt>
              </c:strCache>
            </c:strRef>
          </c:tx>
          <c:invertIfNegative val="0"/>
          <c:cat>
            <c:strRef>
              <c:f>Munka1!$A$2:$A$4</c:f>
              <c:strCache>
                <c:ptCount val="3"/>
                <c:pt idx="0">
                  <c:v>Csernobil</c:v>
                </c:pt>
                <c:pt idx="1">
                  <c:v>Paks</c:v>
                </c:pt>
                <c:pt idx="2">
                  <c:v>Magyarországi fogyasztás</c:v>
                </c:pt>
              </c:strCache>
            </c:strRef>
          </c:cat>
          <c:val>
            <c:numRef>
              <c:f>Munka1!$F$2:$F$4</c:f>
              <c:numCache>
                <c:formatCode>General</c:formatCode>
                <c:ptCount val="3"/>
                <c:pt idx="0">
                  <c:v>1000</c:v>
                </c:pt>
              </c:numCache>
            </c:numRef>
          </c:val>
        </c:ser>
        <c:ser>
          <c:idx val="5"/>
          <c:order val="5"/>
          <c:tx>
            <c:strRef>
              <c:f>Munka1!$G$1</c:f>
              <c:strCache>
                <c:ptCount val="1"/>
                <c:pt idx="0">
                  <c:v>Sorozat 6</c:v>
                </c:pt>
              </c:strCache>
            </c:strRef>
          </c:tx>
          <c:invertIfNegative val="0"/>
          <c:cat>
            <c:strRef>
              <c:f>Munka1!$A$2:$A$4</c:f>
              <c:strCache>
                <c:ptCount val="3"/>
                <c:pt idx="0">
                  <c:v>Csernobil</c:v>
                </c:pt>
                <c:pt idx="1">
                  <c:v>Paks</c:v>
                </c:pt>
                <c:pt idx="2">
                  <c:v>Magyarországi fogyasztás</c:v>
                </c:pt>
              </c:strCache>
            </c:strRef>
          </c:cat>
          <c:val>
            <c:numRef>
              <c:f>Munka1!$G$2:$G$4</c:f>
              <c:numCache>
                <c:formatCode>General</c:formatCode>
                <c:ptCount val="3"/>
                <c:pt idx="0">
                  <c:v>1000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0485376"/>
        <c:axId val="6296064"/>
      </c:barChart>
      <c:catAx>
        <c:axId val="160485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>
                    <a:lumMod val="50000"/>
                  </a:schemeClr>
                </a:solidFill>
              </a:defRPr>
            </a:pPr>
            <a:endParaRPr lang="hu-HU"/>
          </a:p>
        </c:txPr>
        <c:crossAx val="6296064"/>
        <c:crosses val="autoZero"/>
        <c:auto val="1"/>
        <c:lblAlgn val="ctr"/>
        <c:lblOffset val="100"/>
        <c:noMultiLvlLbl val="0"/>
      </c:catAx>
      <c:valAx>
        <c:axId val="6296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>
                    <a:lumMod val="50000"/>
                  </a:schemeClr>
                </a:solidFill>
              </a:defRPr>
            </a:pPr>
            <a:endParaRPr lang="hu-HU"/>
          </a:p>
        </c:txPr>
        <c:crossAx val="160485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</c:dPt>
          <c:val>
            <c:numRef>
              <c:f>Munka1!$A$1:$A$2</c:f>
              <c:numCache>
                <c:formatCode>General</c:formatCode>
                <c:ptCount val="2"/>
                <c:pt idx="0">
                  <c:v>1</c:v>
                </c:pt>
                <c:pt idx="1">
                  <c:v>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EF738D-827F-4CBA-B741-70E416EF52D0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D409126D-7CDC-4E64-A612-98C5CADA63AD}">
      <dgm:prSet phldrT="[Szöveg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hu-HU" sz="1800" smtClean="0">
              <a:solidFill>
                <a:schemeClr val="accent2">
                  <a:lumMod val="50000"/>
                </a:schemeClr>
              </a:solidFill>
            </a:rPr>
            <a:t>teljesítmény nő</a:t>
          </a:r>
          <a:endParaRPr lang="hu-HU" sz="1800">
            <a:solidFill>
              <a:schemeClr val="accent2">
                <a:lumMod val="50000"/>
              </a:schemeClr>
            </a:solidFill>
          </a:endParaRPr>
        </a:p>
      </dgm:t>
    </dgm:pt>
    <dgm:pt modelId="{A34DEC93-141C-42D5-871F-64BCA6D32170}" type="parTrans" cxnId="{89E606EE-82D0-4491-8A83-D861345FF57C}">
      <dgm:prSet/>
      <dgm:spPr/>
      <dgm:t>
        <a:bodyPr/>
        <a:lstStyle/>
        <a:p>
          <a:endParaRPr lang="hu-HU"/>
        </a:p>
      </dgm:t>
    </dgm:pt>
    <dgm:pt modelId="{09412FEF-E703-4AC4-A1CF-E03CD614E455}" type="sibTrans" cxnId="{89E606EE-82D0-4491-8A83-D861345FF57C}">
      <dgm:prSet/>
      <dgm:spPr>
        <a:solidFill>
          <a:schemeClr val="accent1">
            <a:lumMod val="60000"/>
            <a:lumOff val="40000"/>
          </a:schemeClr>
        </a:solidFill>
        <a:ln w="31750">
          <a:solidFill>
            <a:srgbClr val="CC0000"/>
          </a:solidFill>
        </a:ln>
      </dgm:spPr>
      <dgm:t>
        <a:bodyPr/>
        <a:lstStyle/>
        <a:p>
          <a:endParaRPr lang="hu-HU" sz="1800">
            <a:solidFill>
              <a:schemeClr val="accent2">
                <a:lumMod val="50000"/>
              </a:schemeClr>
            </a:solidFill>
          </a:endParaRPr>
        </a:p>
      </dgm:t>
    </dgm:pt>
    <dgm:pt modelId="{9807788F-F639-404C-8E31-1296C9F60746}">
      <dgm:prSet phldrT="[Szöveg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hu-HU" sz="1800" smtClean="0">
              <a:solidFill>
                <a:schemeClr val="accent2">
                  <a:lumMod val="50000"/>
                </a:schemeClr>
              </a:solidFill>
            </a:rPr>
            <a:t>hűtővíz jobban forr (üregek)</a:t>
          </a:r>
          <a:endParaRPr lang="hu-HU" sz="1800">
            <a:solidFill>
              <a:schemeClr val="accent2">
                <a:lumMod val="50000"/>
              </a:schemeClr>
            </a:solidFill>
          </a:endParaRPr>
        </a:p>
      </dgm:t>
    </dgm:pt>
    <dgm:pt modelId="{975ED443-9C79-45BF-BA37-B651FFAA4E77}" type="parTrans" cxnId="{3707E77D-DB55-47A4-AADC-B86F0A7C5423}">
      <dgm:prSet/>
      <dgm:spPr/>
      <dgm:t>
        <a:bodyPr/>
        <a:lstStyle/>
        <a:p>
          <a:endParaRPr lang="hu-HU"/>
        </a:p>
      </dgm:t>
    </dgm:pt>
    <dgm:pt modelId="{614CA647-DE99-4584-A935-A33679681E3A}" type="sibTrans" cxnId="{3707E77D-DB55-47A4-AADC-B86F0A7C5423}">
      <dgm:prSet/>
      <dgm:spPr>
        <a:solidFill>
          <a:schemeClr val="accent1">
            <a:lumMod val="60000"/>
            <a:lumOff val="40000"/>
          </a:schemeClr>
        </a:solidFill>
        <a:ln w="31750">
          <a:solidFill>
            <a:srgbClr val="CC0000"/>
          </a:solidFill>
        </a:ln>
      </dgm:spPr>
      <dgm:t>
        <a:bodyPr/>
        <a:lstStyle/>
        <a:p>
          <a:endParaRPr lang="hu-HU" sz="1800">
            <a:solidFill>
              <a:schemeClr val="accent2">
                <a:lumMod val="50000"/>
              </a:schemeClr>
            </a:solidFill>
          </a:endParaRPr>
        </a:p>
      </dgm:t>
    </dgm:pt>
    <dgm:pt modelId="{CCCBD05A-FA36-414B-9E67-34623991858B}">
      <dgm:prSet phldrT="[Szöveg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hu-HU" sz="1800" smtClean="0">
              <a:solidFill>
                <a:schemeClr val="accent2">
                  <a:lumMod val="50000"/>
                </a:schemeClr>
              </a:solidFill>
            </a:rPr>
            <a:t>a víz neutron elnyelése lecsökken</a:t>
          </a:r>
          <a:endParaRPr lang="hu-HU" sz="1800">
            <a:solidFill>
              <a:schemeClr val="accent2">
                <a:lumMod val="50000"/>
              </a:schemeClr>
            </a:solidFill>
          </a:endParaRPr>
        </a:p>
      </dgm:t>
    </dgm:pt>
    <dgm:pt modelId="{4D1DB61C-A445-40B4-99DD-3A6E358FB55B}" type="parTrans" cxnId="{A2F9CD5A-94EE-4B5F-8832-619E619B584D}">
      <dgm:prSet/>
      <dgm:spPr/>
      <dgm:t>
        <a:bodyPr/>
        <a:lstStyle/>
        <a:p>
          <a:endParaRPr lang="hu-HU"/>
        </a:p>
      </dgm:t>
    </dgm:pt>
    <dgm:pt modelId="{3D4BD8E4-E21A-4510-A29C-DE0FA9A7FC46}" type="sibTrans" cxnId="{A2F9CD5A-94EE-4B5F-8832-619E619B584D}">
      <dgm:prSet/>
      <dgm:spPr>
        <a:solidFill>
          <a:schemeClr val="accent1">
            <a:lumMod val="60000"/>
            <a:lumOff val="40000"/>
          </a:schemeClr>
        </a:solidFill>
        <a:ln w="31750">
          <a:solidFill>
            <a:srgbClr val="CC0000"/>
          </a:solidFill>
        </a:ln>
      </dgm:spPr>
      <dgm:t>
        <a:bodyPr/>
        <a:lstStyle/>
        <a:p>
          <a:endParaRPr lang="hu-HU" sz="1800">
            <a:solidFill>
              <a:schemeClr val="accent2">
                <a:lumMod val="50000"/>
              </a:schemeClr>
            </a:solidFill>
          </a:endParaRPr>
        </a:p>
      </dgm:t>
    </dgm:pt>
    <dgm:pt modelId="{A96479A2-BF69-4394-A1A5-8825030F7204}">
      <dgm:prSet phldrT="[Szöveg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hu-HU" sz="1800" smtClean="0">
              <a:solidFill>
                <a:schemeClr val="accent2">
                  <a:lumMod val="50000"/>
                </a:schemeClr>
              </a:solidFill>
            </a:rPr>
            <a:t>a grafit mindet lelassítja</a:t>
          </a:r>
          <a:endParaRPr lang="hu-HU" sz="1800">
            <a:solidFill>
              <a:schemeClr val="accent2">
                <a:lumMod val="50000"/>
              </a:schemeClr>
            </a:solidFill>
          </a:endParaRPr>
        </a:p>
      </dgm:t>
    </dgm:pt>
    <dgm:pt modelId="{5B71C7F2-A546-4DDA-98FE-E67BC4346EB2}" type="parTrans" cxnId="{DDFD55C3-3FFD-4D6B-94C9-CD7817380DA3}">
      <dgm:prSet/>
      <dgm:spPr/>
      <dgm:t>
        <a:bodyPr/>
        <a:lstStyle/>
        <a:p>
          <a:endParaRPr lang="hu-HU"/>
        </a:p>
      </dgm:t>
    </dgm:pt>
    <dgm:pt modelId="{28F010E8-33AE-4961-B42A-6FE474ED6E2F}" type="sibTrans" cxnId="{DDFD55C3-3FFD-4D6B-94C9-CD7817380DA3}">
      <dgm:prSet/>
      <dgm:spPr>
        <a:solidFill>
          <a:schemeClr val="accent1">
            <a:lumMod val="60000"/>
            <a:lumOff val="40000"/>
          </a:schemeClr>
        </a:solidFill>
        <a:ln w="31750">
          <a:solidFill>
            <a:srgbClr val="CC0000"/>
          </a:solidFill>
        </a:ln>
      </dgm:spPr>
      <dgm:t>
        <a:bodyPr/>
        <a:lstStyle/>
        <a:p>
          <a:endParaRPr lang="hu-HU" sz="1800">
            <a:solidFill>
              <a:schemeClr val="accent2">
                <a:lumMod val="50000"/>
              </a:schemeClr>
            </a:solidFill>
          </a:endParaRPr>
        </a:p>
      </dgm:t>
    </dgm:pt>
    <dgm:pt modelId="{CBEF8E8E-88AC-4007-9412-737EE8C1B087}">
      <dgm:prSet phldrT="[Szöveg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hu-HU" sz="1800" smtClean="0">
              <a:solidFill>
                <a:schemeClr val="accent2">
                  <a:lumMod val="50000"/>
                </a:schemeClr>
              </a:solidFill>
            </a:rPr>
            <a:t>több neutron marad</a:t>
          </a:r>
          <a:endParaRPr lang="hu-HU" sz="1800">
            <a:solidFill>
              <a:schemeClr val="accent2">
                <a:lumMod val="50000"/>
              </a:schemeClr>
            </a:solidFill>
          </a:endParaRPr>
        </a:p>
      </dgm:t>
    </dgm:pt>
    <dgm:pt modelId="{CDF11A99-33C3-4E56-A530-C7878A6FA9DA}" type="parTrans" cxnId="{957F92EB-FDB1-41D8-9EA4-99355A39F587}">
      <dgm:prSet/>
      <dgm:spPr/>
      <dgm:t>
        <a:bodyPr/>
        <a:lstStyle/>
        <a:p>
          <a:endParaRPr lang="hu-HU"/>
        </a:p>
      </dgm:t>
    </dgm:pt>
    <dgm:pt modelId="{8F33AB65-1F81-48BD-B969-75A2B11F8EF7}" type="sibTrans" cxnId="{957F92EB-FDB1-41D8-9EA4-99355A39F587}">
      <dgm:prSet/>
      <dgm:spPr>
        <a:solidFill>
          <a:schemeClr val="accent1">
            <a:lumMod val="60000"/>
            <a:lumOff val="40000"/>
          </a:schemeClr>
        </a:solidFill>
        <a:ln w="31750">
          <a:solidFill>
            <a:srgbClr val="CC0000"/>
          </a:solidFill>
        </a:ln>
      </dgm:spPr>
      <dgm:t>
        <a:bodyPr/>
        <a:lstStyle/>
        <a:p>
          <a:endParaRPr lang="hu-HU" sz="1800">
            <a:solidFill>
              <a:schemeClr val="accent2">
                <a:lumMod val="50000"/>
              </a:schemeClr>
            </a:solidFill>
          </a:endParaRPr>
        </a:p>
      </dgm:t>
    </dgm:pt>
    <dgm:pt modelId="{91186BD0-A4B8-477C-A260-B36025E70A07}">
      <dgm:prSet phldrT="[Szöveg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hu-HU" sz="1800" smtClean="0">
              <a:solidFill>
                <a:schemeClr val="accent2">
                  <a:lumMod val="50000"/>
                </a:schemeClr>
              </a:solidFill>
            </a:rPr>
            <a:t>több hasadás</a:t>
          </a:r>
          <a:endParaRPr lang="hu-HU" sz="1800">
            <a:solidFill>
              <a:schemeClr val="accent2">
                <a:lumMod val="50000"/>
              </a:schemeClr>
            </a:solidFill>
          </a:endParaRPr>
        </a:p>
      </dgm:t>
    </dgm:pt>
    <dgm:pt modelId="{827E3884-9F97-469F-B6F9-71854D54698B}" type="parTrans" cxnId="{B3818425-CAE6-4562-8B8F-FBC5C8C234F4}">
      <dgm:prSet/>
      <dgm:spPr/>
      <dgm:t>
        <a:bodyPr/>
        <a:lstStyle/>
        <a:p>
          <a:endParaRPr lang="hu-HU"/>
        </a:p>
      </dgm:t>
    </dgm:pt>
    <dgm:pt modelId="{0ED014B5-4669-46E4-A97A-59A25559477A}" type="sibTrans" cxnId="{B3818425-CAE6-4562-8B8F-FBC5C8C234F4}">
      <dgm:prSet/>
      <dgm:spPr>
        <a:solidFill>
          <a:schemeClr val="accent1">
            <a:lumMod val="60000"/>
            <a:lumOff val="40000"/>
          </a:schemeClr>
        </a:solidFill>
        <a:ln w="31750">
          <a:solidFill>
            <a:srgbClr val="CC0000"/>
          </a:solidFill>
        </a:ln>
      </dgm:spPr>
      <dgm:t>
        <a:bodyPr/>
        <a:lstStyle/>
        <a:p>
          <a:endParaRPr lang="hu-HU" sz="1800">
            <a:solidFill>
              <a:schemeClr val="accent2">
                <a:lumMod val="50000"/>
              </a:schemeClr>
            </a:solidFill>
          </a:endParaRPr>
        </a:p>
      </dgm:t>
    </dgm:pt>
    <dgm:pt modelId="{643F450F-E356-41E9-BD82-A66556E59882}" type="pres">
      <dgm:prSet presAssocID="{8CEF738D-827F-4CBA-B741-70E416EF52D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118E3CF3-06F1-453A-B036-649AE4AD497F}" type="pres">
      <dgm:prSet presAssocID="{D409126D-7CDC-4E64-A612-98C5CADA63AD}" presName="node" presStyleLbl="node1" presStyleIdx="0" presStyleCnt="6" custScaleX="12152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718FA3A-59F0-4DF4-A90B-092BA59BDE91}" type="pres">
      <dgm:prSet presAssocID="{D409126D-7CDC-4E64-A612-98C5CADA63AD}" presName="spNode" presStyleCnt="0"/>
      <dgm:spPr/>
    </dgm:pt>
    <dgm:pt modelId="{D5F50906-3D8C-4FCC-A6DE-A42372A1F3A4}" type="pres">
      <dgm:prSet presAssocID="{09412FEF-E703-4AC4-A1CF-E03CD614E455}" presName="sibTrans" presStyleLbl="sibTrans1D1" presStyleIdx="0" presStyleCnt="6" custScaleX="2000000"/>
      <dgm:spPr/>
      <dgm:t>
        <a:bodyPr/>
        <a:lstStyle/>
        <a:p>
          <a:endParaRPr lang="hu-HU"/>
        </a:p>
      </dgm:t>
    </dgm:pt>
    <dgm:pt modelId="{E51AE905-23AB-407A-AC8E-2F18EE147996}" type="pres">
      <dgm:prSet presAssocID="{9807788F-F639-404C-8E31-1296C9F60746}" presName="node" presStyleLbl="node1" presStyleIdx="1" presStyleCnt="6" custScaleX="12152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5D1EF81-26BD-4C43-9A0B-845593C1FBDA}" type="pres">
      <dgm:prSet presAssocID="{9807788F-F639-404C-8E31-1296C9F60746}" presName="spNode" presStyleCnt="0"/>
      <dgm:spPr/>
    </dgm:pt>
    <dgm:pt modelId="{E5E281F8-F0D1-4CE1-A44C-FBAAB4052520}" type="pres">
      <dgm:prSet presAssocID="{614CA647-DE99-4584-A935-A33679681E3A}" presName="sibTrans" presStyleLbl="sibTrans1D1" presStyleIdx="1" presStyleCnt="6" custScaleX="2000000"/>
      <dgm:spPr/>
      <dgm:t>
        <a:bodyPr/>
        <a:lstStyle/>
        <a:p>
          <a:endParaRPr lang="hu-HU"/>
        </a:p>
      </dgm:t>
    </dgm:pt>
    <dgm:pt modelId="{BAFB282F-FDFE-4773-A333-EAF0C20BDB98}" type="pres">
      <dgm:prSet presAssocID="{CCCBD05A-FA36-414B-9E67-34623991858B}" presName="node" presStyleLbl="node1" presStyleIdx="2" presStyleCnt="6" custScaleX="12152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C34E1D8-72E0-4D20-8063-D29A8B49F31A}" type="pres">
      <dgm:prSet presAssocID="{CCCBD05A-FA36-414B-9E67-34623991858B}" presName="spNode" presStyleCnt="0"/>
      <dgm:spPr/>
    </dgm:pt>
    <dgm:pt modelId="{E5C9D429-2436-4FCE-9F05-C2B824F502F1}" type="pres">
      <dgm:prSet presAssocID="{3D4BD8E4-E21A-4510-A29C-DE0FA9A7FC46}" presName="sibTrans" presStyleLbl="sibTrans1D1" presStyleIdx="2" presStyleCnt="6" custScaleX="2000000"/>
      <dgm:spPr/>
      <dgm:t>
        <a:bodyPr/>
        <a:lstStyle/>
        <a:p>
          <a:endParaRPr lang="hu-HU"/>
        </a:p>
      </dgm:t>
    </dgm:pt>
    <dgm:pt modelId="{63805340-C6A7-4F0B-AC3D-CE46B4EECEBE}" type="pres">
      <dgm:prSet presAssocID="{CBEF8E8E-88AC-4007-9412-737EE8C1B087}" presName="node" presStyleLbl="node1" presStyleIdx="3" presStyleCnt="6" custScaleX="12152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31FD87C-E76E-48B1-8709-B9001064A7E7}" type="pres">
      <dgm:prSet presAssocID="{CBEF8E8E-88AC-4007-9412-737EE8C1B087}" presName="spNode" presStyleCnt="0"/>
      <dgm:spPr/>
    </dgm:pt>
    <dgm:pt modelId="{88A70E39-7912-4206-BAB6-80ACA05520D2}" type="pres">
      <dgm:prSet presAssocID="{8F33AB65-1F81-48BD-B969-75A2B11F8EF7}" presName="sibTrans" presStyleLbl="sibTrans1D1" presStyleIdx="3" presStyleCnt="6" custScaleX="2000000"/>
      <dgm:spPr/>
      <dgm:t>
        <a:bodyPr/>
        <a:lstStyle/>
        <a:p>
          <a:endParaRPr lang="hu-HU"/>
        </a:p>
      </dgm:t>
    </dgm:pt>
    <dgm:pt modelId="{DDC5B197-A965-4992-AC39-64B9FBBA2616}" type="pres">
      <dgm:prSet presAssocID="{A96479A2-BF69-4394-A1A5-8825030F7204}" presName="node" presStyleLbl="node1" presStyleIdx="4" presStyleCnt="6" custScaleX="12152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E072B24-88A4-454C-866B-243E1FBD9840}" type="pres">
      <dgm:prSet presAssocID="{A96479A2-BF69-4394-A1A5-8825030F7204}" presName="spNode" presStyleCnt="0"/>
      <dgm:spPr/>
    </dgm:pt>
    <dgm:pt modelId="{242F4502-B2D3-418A-A9A0-E0D12DDE95BC}" type="pres">
      <dgm:prSet presAssocID="{28F010E8-33AE-4961-B42A-6FE474ED6E2F}" presName="sibTrans" presStyleLbl="sibTrans1D1" presStyleIdx="4" presStyleCnt="6" custScaleX="2000000"/>
      <dgm:spPr/>
      <dgm:t>
        <a:bodyPr/>
        <a:lstStyle/>
        <a:p>
          <a:endParaRPr lang="hu-HU"/>
        </a:p>
      </dgm:t>
    </dgm:pt>
    <dgm:pt modelId="{AA898BDF-D4E5-4C49-AE11-69606332D762}" type="pres">
      <dgm:prSet presAssocID="{91186BD0-A4B8-477C-A260-B36025E70A07}" presName="node" presStyleLbl="node1" presStyleIdx="5" presStyleCnt="6" custScaleX="12152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359CA1E-8CB4-423A-AFBE-38F5F9CA67B5}" type="pres">
      <dgm:prSet presAssocID="{91186BD0-A4B8-477C-A260-B36025E70A07}" presName="spNode" presStyleCnt="0"/>
      <dgm:spPr/>
    </dgm:pt>
    <dgm:pt modelId="{A58367F8-ED05-411D-A2C9-ABC34D04AA09}" type="pres">
      <dgm:prSet presAssocID="{0ED014B5-4669-46E4-A97A-59A25559477A}" presName="sibTrans" presStyleLbl="sibTrans1D1" presStyleIdx="5" presStyleCnt="6" custScaleX="2000000"/>
      <dgm:spPr/>
      <dgm:t>
        <a:bodyPr/>
        <a:lstStyle/>
        <a:p>
          <a:endParaRPr lang="hu-HU"/>
        </a:p>
      </dgm:t>
    </dgm:pt>
  </dgm:ptLst>
  <dgm:cxnLst>
    <dgm:cxn modelId="{DDFD55C3-3FFD-4D6B-94C9-CD7817380DA3}" srcId="{8CEF738D-827F-4CBA-B741-70E416EF52D0}" destId="{A96479A2-BF69-4394-A1A5-8825030F7204}" srcOrd="4" destOrd="0" parTransId="{5B71C7F2-A546-4DDA-98FE-E67BC4346EB2}" sibTransId="{28F010E8-33AE-4961-B42A-6FE474ED6E2F}"/>
    <dgm:cxn modelId="{84FB8CA1-3E6B-48C9-BF4C-752D52A26C63}" type="presOf" srcId="{CBEF8E8E-88AC-4007-9412-737EE8C1B087}" destId="{63805340-C6A7-4F0B-AC3D-CE46B4EECEBE}" srcOrd="0" destOrd="0" presId="urn:microsoft.com/office/officeart/2005/8/layout/cycle5"/>
    <dgm:cxn modelId="{989FD467-D72B-4DD3-8691-5B5CADCE1EF0}" type="presOf" srcId="{D409126D-7CDC-4E64-A612-98C5CADA63AD}" destId="{118E3CF3-06F1-453A-B036-649AE4AD497F}" srcOrd="0" destOrd="0" presId="urn:microsoft.com/office/officeart/2005/8/layout/cycle5"/>
    <dgm:cxn modelId="{3F2ED3E8-3E11-451F-986F-F79659B7C728}" type="presOf" srcId="{3D4BD8E4-E21A-4510-A29C-DE0FA9A7FC46}" destId="{E5C9D429-2436-4FCE-9F05-C2B824F502F1}" srcOrd="0" destOrd="0" presId="urn:microsoft.com/office/officeart/2005/8/layout/cycle5"/>
    <dgm:cxn modelId="{89E606EE-82D0-4491-8A83-D861345FF57C}" srcId="{8CEF738D-827F-4CBA-B741-70E416EF52D0}" destId="{D409126D-7CDC-4E64-A612-98C5CADA63AD}" srcOrd="0" destOrd="0" parTransId="{A34DEC93-141C-42D5-871F-64BCA6D32170}" sibTransId="{09412FEF-E703-4AC4-A1CF-E03CD614E455}"/>
    <dgm:cxn modelId="{E95A1EF0-7DB8-4DAB-BAD4-82348CAE5AD6}" type="presOf" srcId="{A96479A2-BF69-4394-A1A5-8825030F7204}" destId="{DDC5B197-A965-4992-AC39-64B9FBBA2616}" srcOrd="0" destOrd="0" presId="urn:microsoft.com/office/officeart/2005/8/layout/cycle5"/>
    <dgm:cxn modelId="{37920285-F626-4675-9ECF-0FEDA3DFAA6B}" type="presOf" srcId="{09412FEF-E703-4AC4-A1CF-E03CD614E455}" destId="{D5F50906-3D8C-4FCC-A6DE-A42372A1F3A4}" srcOrd="0" destOrd="0" presId="urn:microsoft.com/office/officeart/2005/8/layout/cycle5"/>
    <dgm:cxn modelId="{858FA291-5BC3-4E5E-B173-BDA351809D9C}" type="presOf" srcId="{8F33AB65-1F81-48BD-B969-75A2B11F8EF7}" destId="{88A70E39-7912-4206-BAB6-80ACA05520D2}" srcOrd="0" destOrd="0" presId="urn:microsoft.com/office/officeart/2005/8/layout/cycle5"/>
    <dgm:cxn modelId="{B3818425-CAE6-4562-8B8F-FBC5C8C234F4}" srcId="{8CEF738D-827F-4CBA-B741-70E416EF52D0}" destId="{91186BD0-A4B8-477C-A260-B36025E70A07}" srcOrd="5" destOrd="0" parTransId="{827E3884-9F97-469F-B6F9-71854D54698B}" sibTransId="{0ED014B5-4669-46E4-A97A-59A25559477A}"/>
    <dgm:cxn modelId="{673F2ACA-3FE6-41EE-AF1F-8CDDFDCC6FF1}" type="presOf" srcId="{0ED014B5-4669-46E4-A97A-59A25559477A}" destId="{A58367F8-ED05-411D-A2C9-ABC34D04AA09}" srcOrd="0" destOrd="0" presId="urn:microsoft.com/office/officeart/2005/8/layout/cycle5"/>
    <dgm:cxn modelId="{F216AC6A-6AAF-4662-817C-B356AD9FA1F3}" type="presOf" srcId="{614CA647-DE99-4584-A935-A33679681E3A}" destId="{E5E281F8-F0D1-4CE1-A44C-FBAAB4052520}" srcOrd="0" destOrd="0" presId="urn:microsoft.com/office/officeart/2005/8/layout/cycle5"/>
    <dgm:cxn modelId="{C3F1586B-07BC-4D12-AFA6-AD7E009B7FCE}" type="presOf" srcId="{8CEF738D-827F-4CBA-B741-70E416EF52D0}" destId="{643F450F-E356-41E9-BD82-A66556E59882}" srcOrd="0" destOrd="0" presId="urn:microsoft.com/office/officeart/2005/8/layout/cycle5"/>
    <dgm:cxn modelId="{A2F9CD5A-94EE-4B5F-8832-619E619B584D}" srcId="{8CEF738D-827F-4CBA-B741-70E416EF52D0}" destId="{CCCBD05A-FA36-414B-9E67-34623991858B}" srcOrd="2" destOrd="0" parTransId="{4D1DB61C-A445-40B4-99DD-3A6E358FB55B}" sibTransId="{3D4BD8E4-E21A-4510-A29C-DE0FA9A7FC46}"/>
    <dgm:cxn modelId="{3707E77D-DB55-47A4-AADC-B86F0A7C5423}" srcId="{8CEF738D-827F-4CBA-B741-70E416EF52D0}" destId="{9807788F-F639-404C-8E31-1296C9F60746}" srcOrd="1" destOrd="0" parTransId="{975ED443-9C79-45BF-BA37-B651FFAA4E77}" sibTransId="{614CA647-DE99-4584-A935-A33679681E3A}"/>
    <dgm:cxn modelId="{308B9443-A426-4802-89E6-84AF9640EA38}" type="presOf" srcId="{9807788F-F639-404C-8E31-1296C9F60746}" destId="{E51AE905-23AB-407A-AC8E-2F18EE147996}" srcOrd="0" destOrd="0" presId="urn:microsoft.com/office/officeart/2005/8/layout/cycle5"/>
    <dgm:cxn modelId="{335E222C-0933-43CD-AB96-87BAD25EF594}" type="presOf" srcId="{28F010E8-33AE-4961-B42A-6FE474ED6E2F}" destId="{242F4502-B2D3-418A-A9A0-E0D12DDE95BC}" srcOrd="0" destOrd="0" presId="urn:microsoft.com/office/officeart/2005/8/layout/cycle5"/>
    <dgm:cxn modelId="{957F92EB-FDB1-41D8-9EA4-99355A39F587}" srcId="{8CEF738D-827F-4CBA-B741-70E416EF52D0}" destId="{CBEF8E8E-88AC-4007-9412-737EE8C1B087}" srcOrd="3" destOrd="0" parTransId="{CDF11A99-33C3-4E56-A530-C7878A6FA9DA}" sibTransId="{8F33AB65-1F81-48BD-B969-75A2B11F8EF7}"/>
    <dgm:cxn modelId="{366CF5E1-3B92-4DF6-8E66-7BCD15211AC7}" type="presOf" srcId="{91186BD0-A4B8-477C-A260-B36025E70A07}" destId="{AA898BDF-D4E5-4C49-AE11-69606332D762}" srcOrd="0" destOrd="0" presId="urn:microsoft.com/office/officeart/2005/8/layout/cycle5"/>
    <dgm:cxn modelId="{D77F0CF6-37F6-487D-9E7E-05A1417836F6}" type="presOf" srcId="{CCCBD05A-FA36-414B-9E67-34623991858B}" destId="{BAFB282F-FDFE-4773-A333-EAF0C20BDB98}" srcOrd="0" destOrd="0" presId="urn:microsoft.com/office/officeart/2005/8/layout/cycle5"/>
    <dgm:cxn modelId="{1DF472DC-329A-4686-981E-9477D76F8918}" type="presParOf" srcId="{643F450F-E356-41E9-BD82-A66556E59882}" destId="{118E3CF3-06F1-453A-B036-649AE4AD497F}" srcOrd="0" destOrd="0" presId="urn:microsoft.com/office/officeart/2005/8/layout/cycle5"/>
    <dgm:cxn modelId="{EBDF3AFA-3655-4360-A8CF-45B0AADCA0B6}" type="presParOf" srcId="{643F450F-E356-41E9-BD82-A66556E59882}" destId="{F718FA3A-59F0-4DF4-A90B-092BA59BDE91}" srcOrd="1" destOrd="0" presId="urn:microsoft.com/office/officeart/2005/8/layout/cycle5"/>
    <dgm:cxn modelId="{86828A40-9AD0-4BDD-A25D-A124C395CEEC}" type="presParOf" srcId="{643F450F-E356-41E9-BD82-A66556E59882}" destId="{D5F50906-3D8C-4FCC-A6DE-A42372A1F3A4}" srcOrd="2" destOrd="0" presId="urn:microsoft.com/office/officeart/2005/8/layout/cycle5"/>
    <dgm:cxn modelId="{861CAC45-4074-4107-BE9B-DFEB357C24C0}" type="presParOf" srcId="{643F450F-E356-41E9-BD82-A66556E59882}" destId="{E51AE905-23AB-407A-AC8E-2F18EE147996}" srcOrd="3" destOrd="0" presId="urn:microsoft.com/office/officeart/2005/8/layout/cycle5"/>
    <dgm:cxn modelId="{0158B7D1-9A75-4150-B6EC-CC3D8B2B2DC4}" type="presParOf" srcId="{643F450F-E356-41E9-BD82-A66556E59882}" destId="{B5D1EF81-26BD-4C43-9A0B-845593C1FBDA}" srcOrd="4" destOrd="0" presId="urn:microsoft.com/office/officeart/2005/8/layout/cycle5"/>
    <dgm:cxn modelId="{74E59BEC-06A7-459E-B57C-92F06FB129D4}" type="presParOf" srcId="{643F450F-E356-41E9-BD82-A66556E59882}" destId="{E5E281F8-F0D1-4CE1-A44C-FBAAB4052520}" srcOrd="5" destOrd="0" presId="urn:microsoft.com/office/officeart/2005/8/layout/cycle5"/>
    <dgm:cxn modelId="{F5592D06-366F-45AB-838A-2249B53F0C2E}" type="presParOf" srcId="{643F450F-E356-41E9-BD82-A66556E59882}" destId="{BAFB282F-FDFE-4773-A333-EAF0C20BDB98}" srcOrd="6" destOrd="0" presId="urn:microsoft.com/office/officeart/2005/8/layout/cycle5"/>
    <dgm:cxn modelId="{16F4D406-D917-4C9D-82A7-FE5358EEE71E}" type="presParOf" srcId="{643F450F-E356-41E9-BD82-A66556E59882}" destId="{AC34E1D8-72E0-4D20-8063-D29A8B49F31A}" srcOrd="7" destOrd="0" presId="urn:microsoft.com/office/officeart/2005/8/layout/cycle5"/>
    <dgm:cxn modelId="{22F91185-4AD6-4C1B-B063-94ACFB33B741}" type="presParOf" srcId="{643F450F-E356-41E9-BD82-A66556E59882}" destId="{E5C9D429-2436-4FCE-9F05-C2B824F502F1}" srcOrd="8" destOrd="0" presId="urn:microsoft.com/office/officeart/2005/8/layout/cycle5"/>
    <dgm:cxn modelId="{D8EA5679-1959-422A-B6C9-E80CAAF85405}" type="presParOf" srcId="{643F450F-E356-41E9-BD82-A66556E59882}" destId="{63805340-C6A7-4F0B-AC3D-CE46B4EECEBE}" srcOrd="9" destOrd="0" presId="urn:microsoft.com/office/officeart/2005/8/layout/cycle5"/>
    <dgm:cxn modelId="{B83A6E2E-7AE5-443D-A109-F8E14C10E58D}" type="presParOf" srcId="{643F450F-E356-41E9-BD82-A66556E59882}" destId="{A31FD87C-E76E-48B1-8709-B9001064A7E7}" srcOrd="10" destOrd="0" presId="urn:microsoft.com/office/officeart/2005/8/layout/cycle5"/>
    <dgm:cxn modelId="{DB9A8A2B-4CA8-4B94-BF6B-22C098B712F2}" type="presParOf" srcId="{643F450F-E356-41E9-BD82-A66556E59882}" destId="{88A70E39-7912-4206-BAB6-80ACA05520D2}" srcOrd="11" destOrd="0" presId="urn:microsoft.com/office/officeart/2005/8/layout/cycle5"/>
    <dgm:cxn modelId="{0B3B290E-13F4-4A83-AA17-9868E7C45DB5}" type="presParOf" srcId="{643F450F-E356-41E9-BD82-A66556E59882}" destId="{DDC5B197-A965-4992-AC39-64B9FBBA2616}" srcOrd="12" destOrd="0" presId="urn:microsoft.com/office/officeart/2005/8/layout/cycle5"/>
    <dgm:cxn modelId="{E91A31CB-6679-481C-9DE3-3A452E0A0304}" type="presParOf" srcId="{643F450F-E356-41E9-BD82-A66556E59882}" destId="{8E072B24-88A4-454C-866B-243E1FBD9840}" srcOrd="13" destOrd="0" presId="urn:microsoft.com/office/officeart/2005/8/layout/cycle5"/>
    <dgm:cxn modelId="{4D7FB985-DCEF-40F7-B8F8-5EC965F02EEC}" type="presParOf" srcId="{643F450F-E356-41E9-BD82-A66556E59882}" destId="{242F4502-B2D3-418A-A9A0-E0D12DDE95BC}" srcOrd="14" destOrd="0" presId="urn:microsoft.com/office/officeart/2005/8/layout/cycle5"/>
    <dgm:cxn modelId="{E9894961-AE5D-47A9-8F40-24E438E5BC69}" type="presParOf" srcId="{643F450F-E356-41E9-BD82-A66556E59882}" destId="{AA898BDF-D4E5-4C49-AE11-69606332D762}" srcOrd="15" destOrd="0" presId="urn:microsoft.com/office/officeart/2005/8/layout/cycle5"/>
    <dgm:cxn modelId="{FE7EA9BA-0F51-4EB5-B78D-032807D281E2}" type="presParOf" srcId="{643F450F-E356-41E9-BD82-A66556E59882}" destId="{5359CA1E-8CB4-423A-AFBE-38F5F9CA67B5}" srcOrd="16" destOrd="0" presId="urn:microsoft.com/office/officeart/2005/8/layout/cycle5"/>
    <dgm:cxn modelId="{92C76824-8F53-4A2F-9000-4812AFDC7BA4}" type="presParOf" srcId="{643F450F-E356-41E9-BD82-A66556E59882}" destId="{A58367F8-ED05-411D-A2C9-ABC34D04AA09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E3CF3-06F1-453A-B036-649AE4AD497F}">
      <dsp:nvSpPr>
        <dsp:cNvPr id="0" name=""/>
        <dsp:cNvSpPr/>
      </dsp:nvSpPr>
      <dsp:spPr>
        <a:xfrm>
          <a:off x="3341397" y="3275"/>
          <a:ext cx="1563355" cy="836191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smtClean="0">
              <a:solidFill>
                <a:schemeClr val="accent2">
                  <a:lumMod val="50000"/>
                </a:schemeClr>
              </a:solidFill>
            </a:rPr>
            <a:t>teljesítmény nő</a:t>
          </a:r>
          <a:endParaRPr lang="hu-HU" sz="1800" kern="1200">
            <a:solidFill>
              <a:schemeClr val="accent2">
                <a:lumMod val="50000"/>
              </a:schemeClr>
            </a:solidFill>
          </a:endParaRPr>
        </a:p>
      </dsp:txBody>
      <dsp:txXfrm>
        <a:off x="3382216" y="44094"/>
        <a:ext cx="1481717" cy="754553"/>
      </dsp:txXfrm>
    </dsp:sp>
    <dsp:sp modelId="{D5F50906-3D8C-4FCC-A6DE-A42372A1F3A4}">
      <dsp:nvSpPr>
        <dsp:cNvPr id="0" name=""/>
        <dsp:cNvSpPr/>
      </dsp:nvSpPr>
      <dsp:spPr>
        <a:xfrm>
          <a:off x="2152983" y="421371"/>
          <a:ext cx="3940183" cy="3940183"/>
        </a:xfrm>
        <a:custGeom>
          <a:avLst/>
          <a:gdLst/>
          <a:ahLst/>
          <a:cxnLst/>
          <a:rect l="0" t="0" r="0" b="0"/>
          <a:pathLst>
            <a:path>
              <a:moveTo>
                <a:pt x="2882640" y="224091"/>
              </a:moveTo>
              <a:arcTo wR="1970091" hR="1970091" stAng="17855633" swAng="766371"/>
            </a:path>
          </a:pathLst>
        </a:custGeom>
        <a:noFill/>
        <a:ln w="31750" cap="flat" cmpd="sng" algn="ctr">
          <a:solidFill>
            <a:srgbClr val="CC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1AE905-23AB-407A-AC8E-2F18EE147996}">
      <dsp:nvSpPr>
        <dsp:cNvPr id="0" name=""/>
        <dsp:cNvSpPr/>
      </dsp:nvSpPr>
      <dsp:spPr>
        <a:xfrm>
          <a:off x="5047546" y="988321"/>
          <a:ext cx="1563355" cy="836191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smtClean="0">
              <a:solidFill>
                <a:schemeClr val="accent2">
                  <a:lumMod val="50000"/>
                </a:schemeClr>
              </a:solidFill>
            </a:rPr>
            <a:t>hűtővíz jobban forr (üregek)</a:t>
          </a:r>
          <a:endParaRPr lang="hu-HU" sz="1800" kern="1200">
            <a:solidFill>
              <a:schemeClr val="accent2">
                <a:lumMod val="50000"/>
              </a:schemeClr>
            </a:solidFill>
          </a:endParaRPr>
        </a:p>
      </dsp:txBody>
      <dsp:txXfrm>
        <a:off x="5088365" y="1029140"/>
        <a:ext cx="1481717" cy="754553"/>
      </dsp:txXfrm>
    </dsp:sp>
    <dsp:sp modelId="{E5E281F8-F0D1-4CE1-A44C-FBAAB4052520}">
      <dsp:nvSpPr>
        <dsp:cNvPr id="0" name=""/>
        <dsp:cNvSpPr/>
      </dsp:nvSpPr>
      <dsp:spPr>
        <a:xfrm>
          <a:off x="2152983" y="421371"/>
          <a:ext cx="3940183" cy="3940183"/>
        </a:xfrm>
        <a:custGeom>
          <a:avLst/>
          <a:gdLst/>
          <a:ahLst/>
          <a:cxnLst/>
          <a:rect l="0" t="0" r="0" b="0"/>
          <a:pathLst>
            <a:path>
              <a:moveTo>
                <a:pt x="3909474" y="1623600"/>
              </a:moveTo>
              <a:arcTo wR="1970091" hR="1970091" stAng="20992223" swAng="1215554"/>
            </a:path>
          </a:pathLst>
        </a:custGeom>
        <a:noFill/>
        <a:ln w="31750" cap="flat" cmpd="sng" algn="ctr">
          <a:solidFill>
            <a:srgbClr val="CC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FB282F-FDFE-4773-A333-EAF0C20BDB98}">
      <dsp:nvSpPr>
        <dsp:cNvPr id="0" name=""/>
        <dsp:cNvSpPr/>
      </dsp:nvSpPr>
      <dsp:spPr>
        <a:xfrm>
          <a:off x="5047546" y="2958413"/>
          <a:ext cx="1563355" cy="836191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smtClean="0">
              <a:solidFill>
                <a:schemeClr val="accent2">
                  <a:lumMod val="50000"/>
                </a:schemeClr>
              </a:solidFill>
            </a:rPr>
            <a:t>a víz neutron elnyelése lecsökken</a:t>
          </a:r>
          <a:endParaRPr lang="hu-HU" sz="1800" kern="1200">
            <a:solidFill>
              <a:schemeClr val="accent2">
                <a:lumMod val="50000"/>
              </a:schemeClr>
            </a:solidFill>
          </a:endParaRPr>
        </a:p>
      </dsp:txBody>
      <dsp:txXfrm>
        <a:off x="5088365" y="2999232"/>
        <a:ext cx="1481717" cy="754553"/>
      </dsp:txXfrm>
    </dsp:sp>
    <dsp:sp modelId="{E5C9D429-2436-4FCE-9F05-C2B824F502F1}">
      <dsp:nvSpPr>
        <dsp:cNvPr id="0" name=""/>
        <dsp:cNvSpPr/>
      </dsp:nvSpPr>
      <dsp:spPr>
        <a:xfrm>
          <a:off x="2152983" y="421371"/>
          <a:ext cx="3940183" cy="3940183"/>
        </a:xfrm>
        <a:custGeom>
          <a:avLst/>
          <a:gdLst/>
          <a:ahLst/>
          <a:cxnLst/>
          <a:rect l="0" t="0" r="0" b="0"/>
          <a:pathLst>
            <a:path>
              <a:moveTo>
                <a:pt x="3246075" y="3471132"/>
              </a:moveTo>
              <a:arcTo wR="1970091" hR="1970091" stAng="2977996" swAng="766371"/>
            </a:path>
          </a:pathLst>
        </a:custGeom>
        <a:noFill/>
        <a:ln w="31750" cap="flat" cmpd="sng" algn="ctr">
          <a:solidFill>
            <a:srgbClr val="CC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805340-C6A7-4F0B-AC3D-CE46B4EECEBE}">
      <dsp:nvSpPr>
        <dsp:cNvPr id="0" name=""/>
        <dsp:cNvSpPr/>
      </dsp:nvSpPr>
      <dsp:spPr>
        <a:xfrm>
          <a:off x="3341397" y="3943459"/>
          <a:ext cx="1563355" cy="836191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smtClean="0">
              <a:solidFill>
                <a:schemeClr val="accent2">
                  <a:lumMod val="50000"/>
                </a:schemeClr>
              </a:solidFill>
            </a:rPr>
            <a:t>több neutron marad</a:t>
          </a:r>
          <a:endParaRPr lang="hu-HU" sz="1800" kern="1200">
            <a:solidFill>
              <a:schemeClr val="accent2">
                <a:lumMod val="50000"/>
              </a:schemeClr>
            </a:solidFill>
          </a:endParaRPr>
        </a:p>
      </dsp:txBody>
      <dsp:txXfrm>
        <a:off x="3382216" y="3984278"/>
        <a:ext cx="1481717" cy="754553"/>
      </dsp:txXfrm>
    </dsp:sp>
    <dsp:sp modelId="{88A70E39-7912-4206-BAB6-80ACA05520D2}">
      <dsp:nvSpPr>
        <dsp:cNvPr id="0" name=""/>
        <dsp:cNvSpPr/>
      </dsp:nvSpPr>
      <dsp:spPr>
        <a:xfrm>
          <a:off x="2152983" y="421371"/>
          <a:ext cx="3940183" cy="3940183"/>
        </a:xfrm>
        <a:custGeom>
          <a:avLst/>
          <a:gdLst/>
          <a:ahLst/>
          <a:cxnLst/>
          <a:rect l="0" t="0" r="0" b="0"/>
          <a:pathLst>
            <a:path>
              <a:moveTo>
                <a:pt x="1057542" y="3716091"/>
              </a:moveTo>
              <a:arcTo wR="1970091" hR="1970091" stAng="7055633" swAng="766371"/>
            </a:path>
          </a:pathLst>
        </a:custGeom>
        <a:noFill/>
        <a:ln w="31750" cap="flat" cmpd="sng" algn="ctr">
          <a:solidFill>
            <a:srgbClr val="CC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C5B197-A965-4992-AC39-64B9FBBA2616}">
      <dsp:nvSpPr>
        <dsp:cNvPr id="0" name=""/>
        <dsp:cNvSpPr/>
      </dsp:nvSpPr>
      <dsp:spPr>
        <a:xfrm>
          <a:off x="1635247" y="2958413"/>
          <a:ext cx="1563355" cy="836191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smtClean="0">
              <a:solidFill>
                <a:schemeClr val="accent2">
                  <a:lumMod val="50000"/>
                </a:schemeClr>
              </a:solidFill>
            </a:rPr>
            <a:t>a grafit mindet lelassítja</a:t>
          </a:r>
          <a:endParaRPr lang="hu-HU" sz="1800" kern="1200">
            <a:solidFill>
              <a:schemeClr val="accent2">
                <a:lumMod val="50000"/>
              </a:schemeClr>
            </a:solidFill>
          </a:endParaRPr>
        </a:p>
      </dsp:txBody>
      <dsp:txXfrm>
        <a:off x="1676066" y="2999232"/>
        <a:ext cx="1481717" cy="754553"/>
      </dsp:txXfrm>
    </dsp:sp>
    <dsp:sp modelId="{242F4502-B2D3-418A-A9A0-E0D12DDE95BC}">
      <dsp:nvSpPr>
        <dsp:cNvPr id="0" name=""/>
        <dsp:cNvSpPr/>
      </dsp:nvSpPr>
      <dsp:spPr>
        <a:xfrm>
          <a:off x="2152983" y="421371"/>
          <a:ext cx="3940183" cy="3940183"/>
        </a:xfrm>
        <a:custGeom>
          <a:avLst/>
          <a:gdLst/>
          <a:ahLst/>
          <a:cxnLst/>
          <a:rect l="0" t="0" r="0" b="0"/>
          <a:pathLst>
            <a:path>
              <a:moveTo>
                <a:pt x="30708" y="2316582"/>
              </a:moveTo>
              <a:arcTo wR="1970091" hR="1970091" stAng="10192223" swAng="1215554"/>
            </a:path>
          </a:pathLst>
        </a:custGeom>
        <a:noFill/>
        <a:ln w="31750" cap="flat" cmpd="sng" algn="ctr">
          <a:solidFill>
            <a:srgbClr val="CC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898BDF-D4E5-4C49-AE11-69606332D762}">
      <dsp:nvSpPr>
        <dsp:cNvPr id="0" name=""/>
        <dsp:cNvSpPr/>
      </dsp:nvSpPr>
      <dsp:spPr>
        <a:xfrm>
          <a:off x="1635247" y="988321"/>
          <a:ext cx="1563355" cy="836191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smtClean="0">
              <a:solidFill>
                <a:schemeClr val="accent2">
                  <a:lumMod val="50000"/>
                </a:schemeClr>
              </a:solidFill>
            </a:rPr>
            <a:t>több hasadás</a:t>
          </a:r>
          <a:endParaRPr lang="hu-HU" sz="1800" kern="1200">
            <a:solidFill>
              <a:schemeClr val="accent2">
                <a:lumMod val="50000"/>
              </a:schemeClr>
            </a:solidFill>
          </a:endParaRPr>
        </a:p>
      </dsp:txBody>
      <dsp:txXfrm>
        <a:off x="1676066" y="1029140"/>
        <a:ext cx="1481717" cy="754553"/>
      </dsp:txXfrm>
    </dsp:sp>
    <dsp:sp modelId="{A58367F8-ED05-411D-A2C9-ABC34D04AA09}">
      <dsp:nvSpPr>
        <dsp:cNvPr id="0" name=""/>
        <dsp:cNvSpPr/>
      </dsp:nvSpPr>
      <dsp:spPr>
        <a:xfrm>
          <a:off x="2152983" y="421371"/>
          <a:ext cx="3940183" cy="3940183"/>
        </a:xfrm>
        <a:custGeom>
          <a:avLst/>
          <a:gdLst/>
          <a:ahLst/>
          <a:cxnLst/>
          <a:rect l="0" t="0" r="0" b="0"/>
          <a:pathLst>
            <a:path>
              <a:moveTo>
                <a:pt x="694107" y="469050"/>
              </a:moveTo>
              <a:arcTo wR="1970091" hR="1970091" stAng="13777996" swAng="766371"/>
            </a:path>
          </a:pathLst>
        </a:custGeom>
        <a:noFill/>
        <a:ln w="31750" cap="flat" cmpd="sng" algn="ctr">
          <a:solidFill>
            <a:srgbClr val="CC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11ECA-8E51-4F22-A570-1AFC1E40E45F}" type="datetimeFigureOut">
              <a:rPr lang="hu-HU" smtClean="0"/>
              <a:t>2018.11.20.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0020B-A49B-4F46-844D-6A7F178B31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1517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0974C-56B2-4CA8-BF15-CC701CD08F73}" type="datetimeFigureOut">
              <a:rPr lang="hu-HU" smtClean="0"/>
              <a:pPr/>
              <a:t>2018.11.20.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9E811-C824-48D9-9420-35EEFDDDC87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329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F002-3A12-4062-B766-B8CEA9977695}" type="datetimeFigureOut">
              <a:rPr lang="hu-HU" smtClean="0"/>
              <a:pPr/>
              <a:t>2018.11.20.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1B3D-BC99-4124-B295-83EAD80BDE4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F002-3A12-4062-B766-B8CEA9977695}" type="datetimeFigureOut">
              <a:rPr lang="hu-HU" smtClean="0"/>
              <a:pPr/>
              <a:t>2018.11.20.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1B3D-BC99-4124-B295-83EAD80BDE4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F002-3A12-4062-B766-B8CEA9977695}" type="datetimeFigureOut">
              <a:rPr lang="hu-HU" smtClean="0"/>
              <a:pPr/>
              <a:t>2018.11.20.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1B3D-BC99-4124-B295-83EAD80BDE4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F002-3A12-4062-B766-B8CEA9977695}" type="datetimeFigureOut">
              <a:rPr lang="hu-HU" smtClean="0"/>
              <a:pPr/>
              <a:t>2018.11.20.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1B3D-BC99-4124-B295-83EAD80BDE4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F002-3A12-4062-B766-B8CEA9977695}" type="datetimeFigureOut">
              <a:rPr lang="hu-HU" smtClean="0"/>
              <a:pPr/>
              <a:t>2018.11.20.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1B3D-BC99-4124-B295-83EAD80BDE4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F002-3A12-4062-B766-B8CEA9977695}" type="datetimeFigureOut">
              <a:rPr lang="hu-HU" smtClean="0"/>
              <a:pPr/>
              <a:t>2018.11.20.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1B3D-BC99-4124-B295-83EAD80BDE4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F002-3A12-4062-B766-B8CEA9977695}" type="datetimeFigureOut">
              <a:rPr lang="hu-HU" smtClean="0"/>
              <a:pPr/>
              <a:t>2018.11.20.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1B3D-BC99-4124-B295-83EAD80BDE4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F002-3A12-4062-B766-B8CEA9977695}" type="datetimeFigureOut">
              <a:rPr lang="hu-HU" smtClean="0"/>
              <a:pPr/>
              <a:t>2018.11.20.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1B3D-BC99-4124-B295-83EAD80BDE4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F002-3A12-4062-B766-B8CEA9977695}" type="datetimeFigureOut">
              <a:rPr lang="hu-HU" smtClean="0"/>
              <a:pPr/>
              <a:t>2018.11.20.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1B3D-BC99-4124-B295-83EAD80BDE4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F002-3A12-4062-B766-B8CEA9977695}" type="datetimeFigureOut">
              <a:rPr lang="hu-HU" smtClean="0"/>
              <a:pPr/>
              <a:t>2018.11.20.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1B3D-BC99-4124-B295-83EAD80BDE4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F002-3A12-4062-B766-B8CEA9977695}" type="datetimeFigureOut">
              <a:rPr lang="hu-HU" smtClean="0"/>
              <a:pPr/>
              <a:t>2018.11.20.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1B3D-BC99-4124-B295-83EAD80BDE4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AF002-3A12-4062-B766-B8CEA9977695}" type="datetimeFigureOut">
              <a:rPr lang="hu-HU" smtClean="0"/>
              <a:pPr/>
              <a:t>2018.11.20.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71B3D-BC99-4124-B295-83EAD80BDE4A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292893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hu-HU" sz="3200" dirty="0" smtClean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hu-HU" sz="3200" dirty="0" smtClean="0">
                <a:solidFill>
                  <a:schemeClr val="tx2">
                    <a:lumMod val="50000"/>
                  </a:schemeClr>
                </a:solidFill>
              </a:rPr>
              <a:t>csernobili RBMK reaktortípus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570" y="0"/>
            <a:ext cx="459486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5496" y="1713582"/>
            <a:ext cx="21670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Ez nem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kolbászfüstölő…</a:t>
            </a:r>
          </a:p>
          <a:p>
            <a:pPr algn="ctr"/>
            <a:endParaRPr lang="hu-HU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az 1661 db alsó, hűtővíz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betáp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csőből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néhány</a:t>
            </a:r>
          </a:p>
        </p:txBody>
      </p:sp>
    </p:spTree>
    <p:extLst>
      <p:ext uri="{BB962C8B-B14F-4D97-AF65-F5344CB8AC3E}">
        <p14:creationId xmlns:p14="http://schemas.microsoft.com/office/powerpoint/2010/main" val="8924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rbmk.jpg"/>
          <p:cNvPicPr>
            <a:picLocks noChangeAspect="1"/>
          </p:cNvPicPr>
          <p:nvPr/>
        </p:nvPicPr>
        <p:blipFill>
          <a:blip r:embed="rId2"/>
          <a:srcRect l="6614" r="19843"/>
          <a:stretch>
            <a:fillRect/>
          </a:stretch>
        </p:blipFill>
        <p:spPr>
          <a:xfrm>
            <a:off x="142844" y="357166"/>
            <a:ext cx="8910151" cy="6219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/>
          <a:srcRect t="-3932" b="-2124"/>
          <a:stretch>
            <a:fillRect/>
          </a:stretch>
        </p:blipFill>
        <p:spPr>
          <a:xfrm>
            <a:off x="71403" y="-42334"/>
            <a:ext cx="9000439" cy="6063622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323528" y="609329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tx2"/>
                </a:solidFill>
              </a:rPr>
              <a:t>Az aktív zónát fedő 350 kg-os fénytömbök sugárvédelmi, biológiai árnyékolásként szolgáltak a Röntgen- és gammasugárzás ellen (az </a:t>
            </a:r>
            <a:r>
              <a:rPr lang="hu-HU" dirty="0" err="1" smtClean="0">
                <a:solidFill>
                  <a:schemeClr val="tx2"/>
                </a:solidFill>
              </a:rPr>
              <a:t>ignalinai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RBMK-ban</a:t>
            </a:r>
            <a:r>
              <a:rPr lang="hu-HU" dirty="0" smtClean="0">
                <a:solidFill>
                  <a:schemeClr val="tx2"/>
                </a:solidFill>
              </a:rPr>
              <a:t>)</a:t>
            </a:r>
            <a:endParaRPr lang="hu-H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hernobyl3_co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6" y="-24"/>
            <a:ext cx="8596346" cy="6866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control_room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57166"/>
            <a:ext cx="7829550" cy="6250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ontrol_ro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14290"/>
            <a:ext cx="8058150" cy="6433090"/>
          </a:xfrm>
          <a:prstGeom prst="rect">
            <a:avLst/>
          </a:prstGeom>
        </p:spPr>
      </p:pic>
      <p:sp>
        <p:nvSpPr>
          <p:cNvPr id="3" name="Ellipszis 2"/>
          <p:cNvSpPr/>
          <p:nvPr/>
        </p:nvSpPr>
        <p:spPr>
          <a:xfrm>
            <a:off x="395536" y="4293096"/>
            <a:ext cx="2592288" cy="2592288"/>
          </a:xfrm>
          <a:prstGeom prst="ellipse">
            <a:avLst/>
          </a:prstGeom>
          <a:noFill/>
          <a:ln>
            <a:solidFill>
              <a:srgbClr val="E818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3347864" y="5789830"/>
            <a:ext cx="504055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←  A felette elhelyezkedő műszerek használatához nélkülözhetetlen csúcstechnológiás kellék</a:t>
            </a:r>
            <a:endParaRPr lang="hu-HU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39208" y="116632"/>
            <a:ext cx="8133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hu-HU" sz="2400" smtClean="0">
                <a:solidFill>
                  <a:schemeClr val="tx2">
                    <a:lumMod val="50000"/>
                  </a:schemeClr>
                </a:solidFill>
              </a:rPr>
              <a:t>Az RBMK előnyei </a:t>
            </a:r>
          </a:p>
        </p:txBody>
      </p:sp>
      <p:sp>
        <p:nvSpPr>
          <p:cNvPr id="3" name="Téglalap 2"/>
          <p:cNvSpPr/>
          <p:nvPr/>
        </p:nvSpPr>
        <p:spPr>
          <a:xfrm>
            <a:off x="0" y="687566"/>
            <a:ext cx="857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hu-HU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1.  Nincsen nyomásálló reaktortartály </a:t>
            </a:r>
          </a:p>
        </p:txBody>
      </p:sp>
      <p:sp>
        <p:nvSpPr>
          <p:cNvPr id="5" name="Téglalap 4"/>
          <p:cNvSpPr/>
          <p:nvPr/>
        </p:nvSpPr>
        <p:spPr>
          <a:xfrm>
            <a:off x="0" y="1916832"/>
            <a:ext cx="4860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	2.  Modulokból áll</a:t>
            </a:r>
          </a:p>
        </p:txBody>
      </p:sp>
      <p:sp>
        <p:nvSpPr>
          <p:cNvPr id="6" name="Téglalap 5"/>
          <p:cNvSpPr/>
          <p:nvPr/>
        </p:nvSpPr>
        <p:spPr>
          <a:xfrm>
            <a:off x="0" y="3945250"/>
            <a:ext cx="5796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	3.  A modulok függetlenek, egyenként kiiktathatók </a:t>
            </a:r>
          </a:p>
        </p:txBody>
      </p:sp>
      <p:pic>
        <p:nvPicPr>
          <p:cNvPr id="7" name="Kép 6" descr="paksi-reaktortartal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862" y="260648"/>
            <a:ext cx="764286" cy="1117283"/>
          </a:xfrm>
          <a:prstGeom prst="rect">
            <a:avLst/>
          </a:prstGeom>
        </p:spPr>
      </p:pic>
      <p:cxnSp>
        <p:nvCxnSpPr>
          <p:cNvPr id="9" name="Egyenes összekötő 8"/>
          <p:cNvCxnSpPr/>
          <p:nvPr/>
        </p:nvCxnSpPr>
        <p:spPr>
          <a:xfrm>
            <a:off x="6786578" y="260648"/>
            <a:ext cx="1357322" cy="1143008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 rot="10800000" flipV="1">
            <a:off x="6786578" y="260648"/>
            <a:ext cx="1285884" cy="1143008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ép 13" descr="topol_on_the_red_square_2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2132856"/>
            <a:ext cx="2143140" cy="1413833"/>
          </a:xfrm>
          <a:prstGeom prst="rect">
            <a:avLst/>
          </a:prstGeom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4"/>
          <a:srcRect t="-3932" b="-2124"/>
          <a:stretch>
            <a:fillRect/>
          </a:stretch>
        </p:blipFill>
        <p:spPr>
          <a:xfrm>
            <a:off x="6593422" y="3801234"/>
            <a:ext cx="1764792" cy="1188945"/>
          </a:xfrm>
          <a:prstGeom prst="rect">
            <a:avLst/>
          </a:prstGeom>
          <a:noFill/>
        </p:spPr>
      </p:pic>
      <p:sp>
        <p:nvSpPr>
          <p:cNvPr id="12" name="Téglalap 11"/>
          <p:cNvSpPr/>
          <p:nvPr/>
        </p:nvSpPr>
        <p:spPr>
          <a:xfrm>
            <a:off x="-32" y="2276872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		→ szinte korlátlanul növelhető a teljesítménye</a:t>
            </a:r>
          </a:p>
        </p:txBody>
      </p:sp>
      <p:sp>
        <p:nvSpPr>
          <p:cNvPr id="13" name="Téglalap 12"/>
          <p:cNvSpPr/>
          <p:nvPr/>
        </p:nvSpPr>
        <p:spPr>
          <a:xfrm>
            <a:off x="1" y="1032614"/>
            <a:ext cx="65175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	→ olcsóbb megépíteni</a:t>
            </a:r>
            <a:endParaRPr lang="hu-HU" dirty="0"/>
          </a:p>
        </p:txBody>
      </p:sp>
      <p:sp>
        <p:nvSpPr>
          <p:cNvPr id="16" name="Téglalap 15"/>
          <p:cNvSpPr/>
          <p:nvPr/>
        </p:nvSpPr>
        <p:spPr>
          <a:xfrm>
            <a:off x="0" y="141277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		→ egyszerűbb technológiát igényel (kisebb víznyomás, 130 helyett 60 bar)</a:t>
            </a:r>
          </a:p>
        </p:txBody>
      </p:sp>
      <p:sp>
        <p:nvSpPr>
          <p:cNvPr id="17" name="Téglalap 16"/>
          <p:cNvSpPr/>
          <p:nvPr/>
        </p:nvSpPr>
        <p:spPr>
          <a:xfrm>
            <a:off x="1" y="2627620"/>
            <a:ext cx="60133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		</a:t>
            </a:r>
            <a:r>
              <a:rPr lang="hu-HU" smtClean="0">
                <a:solidFill>
                  <a:srgbClr val="FFFFCC"/>
                </a:solidFill>
              </a:rPr>
              <a:t>→</a:t>
            </a:r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 (ezt meg is tették: tervezték a 2000 MW-osokat)</a:t>
            </a:r>
          </a:p>
        </p:txBody>
      </p:sp>
      <p:sp>
        <p:nvSpPr>
          <p:cNvPr id="18" name="Téglalap 17"/>
          <p:cNvSpPr/>
          <p:nvPr/>
        </p:nvSpPr>
        <p:spPr>
          <a:xfrm>
            <a:off x="0" y="298766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750" lvl="2" indent="-514350"/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→ a szovjet rendszer megalomániájába illik</a:t>
            </a:r>
          </a:p>
        </p:txBody>
      </p:sp>
      <p:sp>
        <p:nvSpPr>
          <p:cNvPr id="20" name="Téglalap 19"/>
          <p:cNvSpPr/>
          <p:nvPr/>
        </p:nvSpPr>
        <p:spPr>
          <a:xfrm>
            <a:off x="0" y="4659630"/>
            <a:ext cx="8748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		→ leállítás nélkül folyamatosan „utántölthető”</a:t>
            </a:r>
          </a:p>
          <a:p>
            <a:pPr marL="514350" indent="-514350"/>
            <a:endParaRPr lang="hu-HU" sz="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/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	→ Plutónium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hasadóanyag (atombombához) termelésre is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átalakíthatóak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/>
            <a:endParaRPr lang="hu-HU" sz="400" dirty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/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		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	- erre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nem használták őket</a:t>
            </a:r>
          </a:p>
          <a:p>
            <a:pPr marL="514350" indent="-514350"/>
            <a:endParaRPr lang="hu-HU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0" y="4302440"/>
            <a:ext cx="5796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		→ termelés közben is lehet fűtőelemet cserélni</a:t>
            </a:r>
          </a:p>
        </p:txBody>
      </p:sp>
      <p:sp>
        <p:nvSpPr>
          <p:cNvPr id="22" name="Téglalap 21"/>
          <p:cNvSpPr/>
          <p:nvPr/>
        </p:nvSpPr>
        <p:spPr>
          <a:xfrm>
            <a:off x="-32" y="5805264"/>
            <a:ext cx="91440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	4.  A grafit kis neutronelnyelése miatt jól hasznosítja a neutronokat</a:t>
            </a:r>
          </a:p>
          <a:p>
            <a:pPr marL="514350" indent="-514350"/>
            <a:endParaRPr lang="hu-HU" sz="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/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	→ akár dúsítatlan uránnal működő is építhető lenne belőle</a:t>
            </a:r>
          </a:p>
        </p:txBody>
      </p:sp>
      <p:sp>
        <p:nvSpPr>
          <p:cNvPr id="23" name="Téglalap 22"/>
          <p:cNvSpPr/>
          <p:nvPr/>
        </p:nvSpPr>
        <p:spPr>
          <a:xfrm>
            <a:off x="-1164" y="3347700"/>
            <a:ext cx="6430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hu-HU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	→ a sok azonos modul is csökkenti az építési költségeket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4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allAtOnce"/>
      <p:bldP spid="12" grpId="0"/>
      <p:bldP spid="13" grpId="0"/>
      <p:bldP spid="16" grpId="0"/>
      <p:bldP spid="17" grpId="0"/>
      <p:bldP spid="18" grpId="0"/>
      <p:bldP spid="21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148" y="2499320"/>
            <a:ext cx="2781300" cy="3810000"/>
          </a:xfrm>
          <a:prstGeom prst="rect">
            <a:avLst/>
          </a:prstGeom>
        </p:spPr>
      </p:pic>
      <p:sp>
        <p:nvSpPr>
          <p:cNvPr id="3" name="Felhő 2"/>
          <p:cNvSpPr/>
          <p:nvPr/>
        </p:nvSpPr>
        <p:spPr>
          <a:xfrm>
            <a:off x="251520" y="404664"/>
            <a:ext cx="4968552" cy="2880320"/>
          </a:xfrm>
          <a:prstGeom prst="cloudCallout">
            <a:avLst>
              <a:gd name="adj1" fmla="val 69879"/>
              <a:gd name="adj2" fmla="val 3866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smtClean="0">
                <a:solidFill>
                  <a:schemeClr val="accent2">
                    <a:lumMod val="50000"/>
                  </a:schemeClr>
                </a:solidFill>
                <a:latin typeface="Tempus Sans ITC" pitchFamily="82" charset="0"/>
              </a:rPr>
              <a:t>Csak tudnám</a:t>
            </a:r>
            <a:br>
              <a:rPr lang="hu-HU" sz="2400" smtClean="0">
                <a:solidFill>
                  <a:schemeClr val="accent2">
                    <a:lumMod val="50000"/>
                  </a:schemeClr>
                </a:solidFill>
                <a:latin typeface="Tempus Sans ITC" pitchFamily="82" charset="0"/>
              </a:rPr>
            </a:br>
            <a:r>
              <a:rPr lang="hu-HU" sz="2400" smtClean="0">
                <a:solidFill>
                  <a:schemeClr val="accent2">
                    <a:lumMod val="50000"/>
                  </a:schemeClr>
                </a:solidFill>
                <a:latin typeface="Tempus Sans ITC" pitchFamily="82" charset="0"/>
              </a:rPr>
              <a:t>hogy robbanhatott fel,</a:t>
            </a:r>
            <a:br>
              <a:rPr lang="hu-HU" sz="2400" smtClean="0">
                <a:solidFill>
                  <a:schemeClr val="accent2">
                    <a:lumMod val="50000"/>
                  </a:schemeClr>
                </a:solidFill>
                <a:latin typeface="Tempus Sans ITC" pitchFamily="82" charset="0"/>
              </a:rPr>
            </a:br>
            <a:r>
              <a:rPr lang="hu-HU" sz="2400" smtClean="0">
                <a:solidFill>
                  <a:schemeClr val="accent2">
                    <a:lumMod val="50000"/>
                  </a:schemeClr>
                </a:solidFill>
                <a:latin typeface="Tempus Sans ITC" pitchFamily="82" charset="0"/>
              </a:rPr>
              <a:t>ha ennyi előnyös tulajdonsága van...</a:t>
            </a:r>
            <a:endParaRPr lang="hu-HU" sz="2400">
              <a:solidFill>
                <a:schemeClr val="accent2">
                  <a:lumMod val="50000"/>
                </a:schemeClr>
              </a:solidFill>
              <a:latin typeface="Tempus Sans ITC" pitchFamily="82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755576" y="4365104"/>
            <a:ext cx="505952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Mihail Gorbacsov</a:t>
            </a:r>
          </a:p>
          <a:p>
            <a:endParaRPr lang="hu-HU" sz="6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1985. márciustól SZKP főtitkár</a:t>
            </a:r>
          </a:p>
          <a:p>
            <a:endParaRPr lang="hu-HU" sz="6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1986. március-április: SZKP XX. kongresszus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reformok bejelentése (peresztrojka, glasznoszty)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nyitás a világ felé</a:t>
            </a:r>
            <a:endParaRPr lang="hu-HU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42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805" y="692696"/>
            <a:ext cx="3598515" cy="5362026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467544" y="162880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tx2"/>
                </a:solidFill>
              </a:rPr>
              <a:t>…ez sajnos tényleg kinyílt a világ felé…</a:t>
            </a:r>
            <a:endParaRPr lang="hu-H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06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264779"/>
              </p:ext>
            </p:extLst>
          </p:nvPr>
        </p:nvGraphicFramePr>
        <p:xfrm>
          <a:off x="1214414" y="500042"/>
          <a:ext cx="6093890" cy="3748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6115"/>
                <a:gridCol w="1935487"/>
                <a:gridCol w="2592288"/>
              </a:tblGrid>
              <a:tr h="696710"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Átadás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1986-os</a:t>
                      </a:r>
                      <a:r>
                        <a:rPr lang="hu-HU" baseline="0" dirty="0" smtClean="0"/>
                        <a:t> állapot</a:t>
                      </a:r>
                      <a:endParaRPr lang="hu-HU" dirty="0"/>
                    </a:p>
                  </a:txBody>
                  <a:tcPr anchor="ctr"/>
                </a:tc>
              </a:tr>
              <a:tr h="508552"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hu-HU" baseline="0" dirty="0" smtClean="0"/>
                        <a:t>1. reaktor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mtClean="0"/>
                        <a:t>1977</a:t>
                      </a:r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mtClean="0"/>
                        <a:t>termel</a:t>
                      </a:r>
                      <a:endParaRPr lang="hu-HU"/>
                    </a:p>
                  </a:txBody>
                  <a:tcPr anchor="ctr"/>
                </a:tc>
              </a:tr>
              <a:tr h="508552">
                <a:tc>
                  <a:txBody>
                    <a:bodyPr/>
                    <a:lstStyle/>
                    <a:p>
                      <a:pPr algn="ctr"/>
                      <a:r>
                        <a:rPr lang="hu-HU" smtClean="0"/>
                        <a:t>2. reaktor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mtClean="0"/>
                        <a:t>1978</a:t>
                      </a:r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mtClean="0"/>
                        <a:t>termel</a:t>
                      </a:r>
                      <a:endParaRPr lang="hu-HU"/>
                    </a:p>
                  </a:txBody>
                  <a:tcPr anchor="ctr"/>
                </a:tc>
              </a:tr>
              <a:tr h="508552">
                <a:tc>
                  <a:txBody>
                    <a:bodyPr/>
                    <a:lstStyle/>
                    <a:p>
                      <a:pPr algn="ctr"/>
                      <a:r>
                        <a:rPr lang="hu-HU" smtClean="0"/>
                        <a:t>3. reaktor</a:t>
                      </a:r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mtClean="0"/>
                        <a:t>1981</a:t>
                      </a:r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mtClean="0"/>
                        <a:t>termel</a:t>
                      </a:r>
                      <a:endParaRPr lang="hu-HU"/>
                    </a:p>
                  </a:txBody>
                  <a:tcPr anchor="ctr"/>
                </a:tc>
              </a:tr>
              <a:tr h="508552">
                <a:tc>
                  <a:txBody>
                    <a:bodyPr/>
                    <a:lstStyle/>
                    <a:p>
                      <a:pPr algn="ctr"/>
                      <a:r>
                        <a:rPr lang="hu-HU" smtClean="0"/>
                        <a:t>4. reaktor</a:t>
                      </a:r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1983.</a:t>
                      </a:r>
                      <a:r>
                        <a:rPr lang="hu-HU" baseline="0" dirty="0" smtClean="0"/>
                        <a:t> dec.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mtClean="0"/>
                        <a:t>termel</a:t>
                      </a:r>
                      <a:endParaRPr lang="hu-HU"/>
                    </a:p>
                  </a:txBody>
                  <a:tcPr anchor="ctr"/>
                </a:tc>
              </a:tr>
              <a:tr h="508552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5. reaktor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mtClean="0"/>
                        <a:t>soha</a:t>
                      </a:r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mtClean="0"/>
                        <a:t>épül</a:t>
                      </a:r>
                      <a:r>
                        <a:rPr lang="hu-HU" baseline="0" smtClean="0"/>
                        <a:t> (</a:t>
                      </a:r>
                      <a:r>
                        <a:rPr lang="hu-HU" smtClean="0"/>
                        <a:t>85%-ban</a:t>
                      </a:r>
                      <a:r>
                        <a:rPr lang="hu-HU" baseline="0" smtClean="0"/>
                        <a:t> kész)</a:t>
                      </a:r>
                      <a:endParaRPr lang="hu-HU"/>
                    </a:p>
                  </a:txBody>
                  <a:tcPr anchor="ctr"/>
                </a:tc>
              </a:tr>
              <a:tr h="508552">
                <a:tc>
                  <a:txBody>
                    <a:bodyPr/>
                    <a:lstStyle/>
                    <a:p>
                      <a:pPr algn="ctr"/>
                      <a:r>
                        <a:rPr lang="hu-HU" smtClean="0"/>
                        <a:t>6. reaktor</a:t>
                      </a:r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mtClean="0"/>
                        <a:t>soha</a:t>
                      </a:r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épül</a:t>
                      </a:r>
                      <a:r>
                        <a:rPr lang="hu-HU" baseline="0" dirty="0" smtClean="0"/>
                        <a:t> (85%-ban kész)</a:t>
                      </a:r>
                      <a:endParaRPr lang="hu-H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2786050" y="4988494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 baleset idején a 4-es blokk még csak 2,5 éves volt</a:t>
            </a:r>
          </a:p>
        </p:txBody>
      </p:sp>
      <p:sp>
        <p:nvSpPr>
          <p:cNvPr id="6" name="Téglalap 5"/>
          <p:cNvSpPr/>
          <p:nvPr/>
        </p:nvSpPr>
        <p:spPr>
          <a:xfrm>
            <a:off x="3729629" y="6131502"/>
            <a:ext cx="3985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mtClean="0"/>
              <a:t>Nem az elöregedés okozta a katasztrófát.</a:t>
            </a:r>
          </a:p>
        </p:txBody>
      </p:sp>
      <p:sp>
        <p:nvSpPr>
          <p:cNvPr id="7" name="Lefelé nyíl 6"/>
          <p:cNvSpPr/>
          <p:nvPr/>
        </p:nvSpPr>
        <p:spPr>
          <a:xfrm>
            <a:off x="5643570" y="5643578"/>
            <a:ext cx="3571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0" y="5927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hu-HU" smtClean="0">
                <a:solidFill>
                  <a:schemeClr val="accent6">
                    <a:lumMod val="50000"/>
                  </a:schemeClr>
                </a:solidFill>
              </a:rPr>
              <a:t>A csernobili Vlagyimir Iljics Lenin Erőmű reaktorai</a:t>
            </a:r>
          </a:p>
        </p:txBody>
      </p:sp>
      <p:pic>
        <p:nvPicPr>
          <p:cNvPr id="10" name="Kép 9" descr="chimp-peeking-through-leaves.jpg"/>
          <p:cNvPicPr>
            <a:picLocks noChangeAspect="1"/>
          </p:cNvPicPr>
          <p:nvPr/>
        </p:nvPicPr>
        <p:blipFill>
          <a:blip r:embed="rId2"/>
          <a:srcRect l="20300" t="11319" r="26575" b="19193"/>
          <a:stretch>
            <a:fillRect/>
          </a:stretch>
        </p:blipFill>
        <p:spPr>
          <a:xfrm>
            <a:off x="602728" y="4712099"/>
            <a:ext cx="1969008" cy="193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6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33265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smtClean="0">
                <a:solidFill>
                  <a:schemeClr val="tx2">
                    <a:lumMod val="50000"/>
                  </a:schemeClr>
                </a:solidFill>
              </a:rPr>
              <a:t>RBMK: </a:t>
            </a:r>
            <a:r>
              <a:rPr lang="az-Cyrl-AZ" sz="2400" smtClean="0">
                <a:solidFill>
                  <a:schemeClr val="tx2">
                    <a:lumMod val="50000"/>
                  </a:schemeClr>
                </a:solidFill>
              </a:rPr>
              <a:t>Реактор Большой Мощности Канальный</a:t>
            </a:r>
            <a:endParaRPr lang="hu-HU" sz="240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hu-HU" sz="2000" smtClean="0">
                <a:solidFill>
                  <a:schemeClr val="tx2">
                    <a:lumMod val="50000"/>
                  </a:schemeClr>
                </a:solidFill>
              </a:rPr>
              <a:t>(csatorna-típusú, nagy energia kimenetű reaktor)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08580600"/>
              </p:ext>
            </p:extLst>
          </p:nvPr>
        </p:nvGraphicFramePr>
        <p:xfrm>
          <a:off x="1524000" y="133753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églalap 4"/>
          <p:cNvSpPr/>
          <p:nvPr/>
        </p:nvSpPr>
        <p:spPr>
          <a:xfrm>
            <a:off x="0" y="562233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Csernobili Erőmű (mind a 6 blokk elkészülte esetén), a Paksi Atomerőmű</a:t>
            </a:r>
          </a:p>
          <a:p>
            <a:pPr marL="514350" indent="-514350" algn="ctr">
              <a:buNone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és a teljes magyarországi fogyasztás villamos teljesítményei (MW)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161651"/>
              </p:ext>
            </p:extLst>
          </p:nvPr>
        </p:nvGraphicFramePr>
        <p:xfrm>
          <a:off x="1214414" y="500042"/>
          <a:ext cx="6093890" cy="3748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6115"/>
                <a:gridCol w="1935487"/>
                <a:gridCol w="2592288"/>
              </a:tblGrid>
              <a:tr h="696710"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Átadás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1986-os</a:t>
                      </a:r>
                      <a:r>
                        <a:rPr lang="hu-HU" baseline="0" dirty="0" smtClean="0"/>
                        <a:t> állapot</a:t>
                      </a:r>
                      <a:endParaRPr lang="hu-HU" dirty="0"/>
                    </a:p>
                  </a:txBody>
                  <a:tcPr anchor="ctr"/>
                </a:tc>
              </a:tr>
              <a:tr h="508552"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hu-HU" baseline="0" dirty="0" smtClean="0"/>
                        <a:t>1. reaktor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mtClean="0"/>
                        <a:t>1977</a:t>
                      </a:r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mtClean="0"/>
                        <a:t>termel</a:t>
                      </a:r>
                      <a:endParaRPr lang="hu-HU"/>
                    </a:p>
                  </a:txBody>
                  <a:tcPr anchor="ctr"/>
                </a:tc>
              </a:tr>
              <a:tr h="508552">
                <a:tc>
                  <a:txBody>
                    <a:bodyPr/>
                    <a:lstStyle/>
                    <a:p>
                      <a:pPr algn="ctr"/>
                      <a:r>
                        <a:rPr lang="hu-HU" smtClean="0"/>
                        <a:t>2. reaktor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mtClean="0"/>
                        <a:t>1978</a:t>
                      </a:r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mtClean="0"/>
                        <a:t>termel</a:t>
                      </a:r>
                      <a:endParaRPr lang="hu-HU"/>
                    </a:p>
                  </a:txBody>
                  <a:tcPr anchor="ctr"/>
                </a:tc>
              </a:tr>
              <a:tr h="508552">
                <a:tc>
                  <a:txBody>
                    <a:bodyPr/>
                    <a:lstStyle/>
                    <a:p>
                      <a:pPr algn="ctr"/>
                      <a:r>
                        <a:rPr lang="hu-HU" smtClean="0"/>
                        <a:t>3. reaktor</a:t>
                      </a:r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mtClean="0"/>
                        <a:t>1981</a:t>
                      </a:r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mtClean="0"/>
                        <a:t>termel</a:t>
                      </a:r>
                      <a:endParaRPr lang="hu-HU"/>
                    </a:p>
                  </a:txBody>
                  <a:tcPr anchor="ctr"/>
                </a:tc>
              </a:tr>
              <a:tr h="508552">
                <a:tc>
                  <a:txBody>
                    <a:bodyPr/>
                    <a:lstStyle/>
                    <a:p>
                      <a:pPr algn="ctr"/>
                      <a:r>
                        <a:rPr lang="hu-HU" smtClean="0"/>
                        <a:t>4. reaktor</a:t>
                      </a:r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1983.</a:t>
                      </a:r>
                      <a:r>
                        <a:rPr lang="hu-HU" baseline="0" dirty="0" smtClean="0"/>
                        <a:t> dec.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mtClean="0"/>
                        <a:t>termel</a:t>
                      </a:r>
                      <a:endParaRPr lang="hu-HU"/>
                    </a:p>
                  </a:txBody>
                  <a:tcPr anchor="ctr"/>
                </a:tc>
              </a:tr>
              <a:tr h="508552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5. reaktor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mtClean="0"/>
                        <a:t>soha</a:t>
                      </a:r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mtClean="0"/>
                        <a:t>épül</a:t>
                      </a:r>
                      <a:r>
                        <a:rPr lang="hu-HU" baseline="0" smtClean="0"/>
                        <a:t> (</a:t>
                      </a:r>
                      <a:r>
                        <a:rPr lang="hu-HU" smtClean="0"/>
                        <a:t>85%-ban</a:t>
                      </a:r>
                      <a:r>
                        <a:rPr lang="hu-HU" baseline="0" smtClean="0"/>
                        <a:t> kész)</a:t>
                      </a:r>
                      <a:endParaRPr lang="hu-HU"/>
                    </a:p>
                  </a:txBody>
                  <a:tcPr anchor="ctr"/>
                </a:tc>
              </a:tr>
              <a:tr h="508552">
                <a:tc>
                  <a:txBody>
                    <a:bodyPr/>
                    <a:lstStyle/>
                    <a:p>
                      <a:pPr algn="ctr"/>
                      <a:r>
                        <a:rPr lang="hu-HU" smtClean="0"/>
                        <a:t>6. reaktor</a:t>
                      </a:r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mtClean="0"/>
                        <a:t>soha</a:t>
                      </a:r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épül</a:t>
                      </a:r>
                      <a:r>
                        <a:rPr lang="hu-HU" baseline="0" dirty="0" smtClean="0"/>
                        <a:t> (85%-ban kész)</a:t>
                      </a:r>
                      <a:endParaRPr lang="hu-H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2786050" y="4988494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mtClean="0"/>
              <a:t>A baleset idején a 4-es blokk még csak 2 éves volt</a:t>
            </a:r>
          </a:p>
        </p:txBody>
      </p:sp>
      <p:sp>
        <p:nvSpPr>
          <p:cNvPr id="6" name="Téglalap 5"/>
          <p:cNvSpPr/>
          <p:nvPr/>
        </p:nvSpPr>
        <p:spPr>
          <a:xfrm>
            <a:off x="3729629" y="6131502"/>
            <a:ext cx="3985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mtClean="0"/>
              <a:t>Nem az elöregedés okozta a katasztrófát.</a:t>
            </a:r>
          </a:p>
        </p:txBody>
      </p:sp>
      <p:sp>
        <p:nvSpPr>
          <p:cNvPr id="7" name="Lefelé nyíl 6"/>
          <p:cNvSpPr/>
          <p:nvPr/>
        </p:nvSpPr>
        <p:spPr>
          <a:xfrm>
            <a:off x="5643570" y="5643578"/>
            <a:ext cx="3571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0" y="5927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hu-HU" smtClean="0">
                <a:solidFill>
                  <a:schemeClr val="accent6">
                    <a:lumMod val="50000"/>
                  </a:schemeClr>
                </a:solidFill>
              </a:rPr>
              <a:t>A csernobili Vlagyimir Iljics Lenin Erőmű reaktorai</a:t>
            </a:r>
          </a:p>
        </p:txBody>
      </p:sp>
      <p:pic>
        <p:nvPicPr>
          <p:cNvPr id="10" name="Kép 9" descr="chimp-peeking-through-leaves.jpg"/>
          <p:cNvPicPr>
            <a:picLocks noChangeAspect="1"/>
          </p:cNvPicPr>
          <p:nvPr/>
        </p:nvPicPr>
        <p:blipFill>
          <a:blip r:embed="rId2"/>
          <a:srcRect l="20300" t="11319" r="26575" b="19193"/>
          <a:stretch>
            <a:fillRect/>
          </a:stretch>
        </p:blipFill>
        <p:spPr>
          <a:xfrm>
            <a:off x="602728" y="4712099"/>
            <a:ext cx="1969008" cy="193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8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77614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77614 " pathEditMode="relative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77614 " pathEditMode="relative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77614 " pathEditMode="relative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77614 " pathEditMode="relative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77614 " pathEditMode="relative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7360"/>
            <a:ext cx="9144000" cy="457200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3729629" y="828560"/>
            <a:ext cx="3985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mtClean="0"/>
              <a:t>Nem az elöregedés okozta a katasztrófát.</a:t>
            </a:r>
          </a:p>
        </p:txBody>
      </p:sp>
      <p:sp>
        <p:nvSpPr>
          <p:cNvPr id="7" name="Lefelé nyíl 6"/>
          <p:cNvSpPr/>
          <p:nvPr/>
        </p:nvSpPr>
        <p:spPr>
          <a:xfrm>
            <a:off x="5643570" y="340636"/>
            <a:ext cx="3571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Kép 9" descr="chimp-peeking-through-leaves.jpg"/>
          <p:cNvPicPr>
            <a:picLocks noChangeAspect="1"/>
          </p:cNvPicPr>
          <p:nvPr/>
        </p:nvPicPr>
        <p:blipFill>
          <a:blip r:embed="rId3"/>
          <a:srcRect l="20300" t="11319" r="26575" b="19193"/>
          <a:stretch>
            <a:fillRect/>
          </a:stretch>
        </p:blipFill>
        <p:spPr>
          <a:xfrm>
            <a:off x="602728" y="-590843"/>
            <a:ext cx="1969008" cy="1931611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0" y="14847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smtClean="0">
                <a:solidFill>
                  <a:schemeClr val="tx2">
                    <a:lumMod val="50000"/>
                  </a:schemeClr>
                </a:solidFill>
              </a:rPr>
              <a:t>A katasztrófához vezető okok</a:t>
            </a:r>
            <a:endParaRPr lang="hu-HU" sz="24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Ellipszis 2"/>
          <p:cNvSpPr/>
          <p:nvPr/>
        </p:nvSpPr>
        <p:spPr>
          <a:xfrm>
            <a:off x="2339752" y="3573016"/>
            <a:ext cx="6048672" cy="1368152"/>
          </a:xfrm>
          <a:prstGeom prst="ellipse">
            <a:avLst/>
          </a:prstGeom>
          <a:solidFill>
            <a:srgbClr val="FD9D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Tervezési (konstrukciós) </a:t>
            </a: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okok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nukleáris (reaktorfizikai)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hagyományos mérnöki</a:t>
            </a:r>
            <a:endParaRPr lang="hu-H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2339752" y="5085184"/>
            <a:ext cx="6048672" cy="1368152"/>
          </a:xfrm>
          <a:prstGeom prst="ellipse">
            <a:avLst/>
          </a:prstGeom>
          <a:solidFill>
            <a:srgbClr val="FD9D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hu-HU" sz="2000">
                <a:solidFill>
                  <a:schemeClr val="tx2">
                    <a:lumMod val="50000"/>
                  </a:schemeClr>
                </a:solidFill>
              </a:rPr>
              <a:t>Vezetési-irányítási okok </a:t>
            </a:r>
            <a:r>
              <a:rPr lang="hu-HU" sz="200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hu-HU" sz="200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sz="2000" smtClean="0">
                <a:solidFill>
                  <a:schemeClr val="tx2">
                    <a:lumMod val="50000"/>
                  </a:schemeClr>
                </a:solidFill>
              </a:rPr>
              <a:t>„</a:t>
            </a:r>
            <a:r>
              <a:rPr lang="hu-HU" sz="2000">
                <a:solidFill>
                  <a:schemeClr val="tx2">
                    <a:lumMod val="50000"/>
                  </a:schemeClr>
                </a:solidFill>
              </a:rPr>
              <a:t>emberi tényező</a:t>
            </a:r>
            <a:r>
              <a:rPr lang="hu-HU" sz="2000" smtClean="0">
                <a:solidFill>
                  <a:schemeClr val="tx2">
                    <a:lumMod val="50000"/>
                  </a:schemeClr>
                </a:solidFill>
              </a:rPr>
              <a:t>”</a:t>
            </a:r>
            <a:endParaRPr lang="hu-HU" sz="20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059842" y="2348880"/>
            <a:ext cx="46476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/>
            <a:r>
              <a:rPr lang="hu-HU" sz="2200" dirty="0"/>
              <a:t>Társadalmi </a:t>
            </a:r>
            <a:r>
              <a:rPr lang="hu-HU" sz="2200" dirty="0" smtClean="0"/>
              <a:t>okok  -  a „szovjet rendszer”</a:t>
            </a:r>
            <a:endParaRPr lang="hu-HU" sz="2200" dirty="0"/>
          </a:p>
        </p:txBody>
      </p:sp>
      <p:sp>
        <p:nvSpPr>
          <p:cNvPr id="9" name="Téglalap 8"/>
          <p:cNvSpPr/>
          <p:nvPr/>
        </p:nvSpPr>
        <p:spPr>
          <a:xfrm>
            <a:off x="2699792" y="2852936"/>
            <a:ext cx="6444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/>
              <a:t>Csernobil egy nagy repedés lett a Szovjet </a:t>
            </a:r>
            <a:r>
              <a:rPr lang="hu-HU" sz="2000" dirty="0" smtClean="0"/>
              <a:t>Birodalom hajóján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25470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4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39208" y="142852"/>
            <a:ext cx="8133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hu-HU" sz="2400" smtClean="0">
                <a:solidFill>
                  <a:schemeClr val="tx2">
                    <a:lumMod val="50000"/>
                  </a:schemeClr>
                </a:solidFill>
              </a:rPr>
              <a:t>Az RBMK hátrányai </a:t>
            </a:r>
          </a:p>
        </p:txBody>
      </p:sp>
      <p:sp>
        <p:nvSpPr>
          <p:cNvPr id="3" name="Téglalap 2"/>
          <p:cNvSpPr/>
          <p:nvPr/>
        </p:nvSpPr>
        <p:spPr>
          <a:xfrm>
            <a:off x="867836" y="861467"/>
            <a:ext cx="81333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Nemzetközi Atomenergia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Ügynökség csernobili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katasztrófáról készített jelentése</a:t>
            </a:r>
          </a:p>
          <a:p>
            <a:pPr marL="514350" indent="-514350"/>
            <a:endParaRPr lang="hu-H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/>
            <a:r>
              <a:rPr lang="hu-HU" sz="3200" dirty="0" smtClean="0">
                <a:solidFill>
                  <a:schemeClr val="tx2">
                    <a:lumMod val="50000"/>
                  </a:schemeClr>
                </a:solidFill>
              </a:rPr>
              <a:t>	  konstrukciós hibát tárt fel.</a:t>
            </a:r>
          </a:p>
        </p:txBody>
      </p:sp>
      <p:sp>
        <p:nvSpPr>
          <p:cNvPr id="13" name="Téglalap 12"/>
          <p:cNvSpPr/>
          <p:nvPr/>
        </p:nvSpPr>
        <p:spPr>
          <a:xfrm>
            <a:off x="857224" y="1500174"/>
            <a:ext cx="642942" cy="35719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847700" y="1500174"/>
            <a:ext cx="652466" cy="35719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smtClean="0">
                <a:solidFill>
                  <a:srgbClr val="C00000"/>
                </a:solidFill>
              </a:rPr>
              <a:t>57</a:t>
            </a:r>
            <a:endParaRPr lang="hu-HU" sz="3200"/>
          </a:p>
        </p:txBody>
      </p:sp>
      <p:sp>
        <p:nvSpPr>
          <p:cNvPr id="6" name="Téglalap 5"/>
          <p:cNvSpPr/>
          <p:nvPr/>
        </p:nvSpPr>
        <p:spPr>
          <a:xfrm>
            <a:off x="864000" y="2143116"/>
            <a:ext cx="4837478" cy="707886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r>
              <a:rPr lang="hu-HU" sz="4000" smtClean="0">
                <a:solidFill>
                  <a:srgbClr val="FF0000"/>
                </a:solidFill>
              </a:rPr>
              <a:t>? </a:t>
            </a:r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   És a szovjet tudósok ezeket nem ismerték?</a:t>
            </a:r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864000" y="3000372"/>
            <a:ext cx="8280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De igen, sok tudós bírálta az RBMK típust, </a:t>
            </a:r>
          </a:p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de a döntéshozók nem hallgattak rájuk, mert:</a:t>
            </a:r>
          </a:p>
          <a:p>
            <a:endParaRPr lang="hu-HU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 a „termelési tervek” telesítése a biztonság felett állt (az SZKP 5 éves tervei)</a:t>
            </a:r>
          </a:p>
          <a:p>
            <a:pPr>
              <a:buFont typeface="Arial" pitchFamily="34" charset="0"/>
              <a:buChar char="•"/>
            </a:pPr>
            <a:endParaRPr lang="hu-HU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 bíztak a katonai fegyelem védőerejében (szabályszegés elképzelhetetlen)</a:t>
            </a:r>
          </a:p>
          <a:p>
            <a:pPr>
              <a:buFont typeface="Arial" pitchFamily="34" charset="0"/>
              <a:buChar char="•"/>
            </a:pPr>
            <a:endParaRPr lang="hu-HU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 a nukleáris ipart nem tekintették bonyolultabb, veszélyesebb iparágnak,</a:t>
            </a:r>
          </a:p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   mint bármelyik másikat (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Obnyinszk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, 1954)</a:t>
            </a:r>
          </a:p>
          <a:p>
            <a:endParaRPr lang="hu-HU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 számottevő radioaktív kibocsátással járó reaktorbaleset a kezdetektől több, mint 30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   évig (Csernobilig) nem történt, pedig ezalatt több száz reaktort helyeztek üzembe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39208" y="142852"/>
            <a:ext cx="8133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hu-HU" sz="2400" smtClean="0">
                <a:solidFill>
                  <a:schemeClr val="tx2">
                    <a:lumMod val="50000"/>
                  </a:schemeClr>
                </a:solidFill>
              </a:rPr>
              <a:t>Az RBMK hátrányai </a:t>
            </a:r>
          </a:p>
        </p:txBody>
      </p:sp>
      <p:sp>
        <p:nvSpPr>
          <p:cNvPr id="3" name="Téglalap 2"/>
          <p:cNvSpPr/>
          <p:nvPr/>
        </p:nvSpPr>
        <p:spPr>
          <a:xfrm>
            <a:off x="439208" y="714356"/>
            <a:ext cx="8133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Pozitív üregtényező (Teller-effektus)</a:t>
            </a:r>
          </a:p>
          <a:p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→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„csak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” kis teljesítményen (a névleges teljesítmény 30%-a alatt)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	→ a tervezők ezt tudták, de csak szabályzati tiltással „kezelték”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791102288"/>
              </p:ext>
            </p:extLst>
          </p:nvPr>
        </p:nvGraphicFramePr>
        <p:xfrm>
          <a:off x="467544" y="1772816"/>
          <a:ext cx="8246150" cy="4782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12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zis 8"/>
          <p:cNvSpPr/>
          <p:nvPr/>
        </p:nvSpPr>
        <p:spPr>
          <a:xfrm>
            <a:off x="0" y="0"/>
            <a:ext cx="3142322" cy="103333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mtClean="0">
                <a:solidFill>
                  <a:srgbClr val="401037"/>
                </a:solidFill>
              </a:rPr>
              <a:t>Melléklet:</a:t>
            </a:r>
            <a:br>
              <a:rPr lang="hu-HU" smtClean="0">
                <a:solidFill>
                  <a:srgbClr val="401037"/>
                </a:solidFill>
              </a:rPr>
            </a:br>
            <a:r>
              <a:rPr lang="hu-HU" smtClean="0">
                <a:solidFill>
                  <a:srgbClr val="401037"/>
                </a:solidFill>
              </a:rPr>
              <a:t>a pozitív üregtényező</a:t>
            </a:r>
            <a:br>
              <a:rPr lang="hu-HU" smtClean="0">
                <a:solidFill>
                  <a:srgbClr val="401037"/>
                </a:solidFill>
              </a:rPr>
            </a:br>
            <a:r>
              <a:rPr lang="hu-HU" smtClean="0">
                <a:solidFill>
                  <a:srgbClr val="401037"/>
                </a:solidFill>
              </a:rPr>
              <a:t>működése</a:t>
            </a:r>
            <a:endParaRPr lang="hu-HU">
              <a:solidFill>
                <a:srgbClr val="401037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158375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hu-HU" b="1" smtClean="0">
                <a:solidFill>
                  <a:schemeClr val="accent1">
                    <a:lumMod val="75000"/>
                  </a:schemeClr>
                </a:solidFill>
              </a:rPr>
              <a:t>víz</a:t>
            </a:r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 hatása a neutronokra</a:t>
            </a:r>
          </a:p>
          <a:p>
            <a:pPr algn="ctr"/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kettős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214414" y="3437753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enyhe abszorbens</a:t>
            </a:r>
          </a:p>
          <a:p>
            <a:pPr algn="ctr"/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(a neutronokat kissé elnyeli)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5214942" y="3429000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fő moderátor</a:t>
            </a:r>
          </a:p>
          <a:p>
            <a:pPr algn="ctr"/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(a neutronokat lassítja)</a:t>
            </a:r>
          </a:p>
        </p:txBody>
      </p:sp>
      <p:cxnSp>
        <p:nvCxnSpPr>
          <p:cNvPr id="6" name="Egyenes összekötő nyíllal 5"/>
          <p:cNvCxnSpPr/>
          <p:nvPr/>
        </p:nvCxnSpPr>
        <p:spPr>
          <a:xfrm rot="10800000" flipV="1">
            <a:off x="2714612" y="2432256"/>
            <a:ext cx="1214447" cy="71437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>
            <a:off x="5143504" y="2441010"/>
            <a:ext cx="1214446" cy="7143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églalap 7"/>
          <p:cNvSpPr/>
          <p:nvPr/>
        </p:nvSpPr>
        <p:spPr>
          <a:xfrm>
            <a:off x="0" y="42860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>
                <a:solidFill>
                  <a:srgbClr val="002060"/>
                </a:solidFill>
              </a:rPr>
              <a:t>Először vizsgáljuk meg</a:t>
            </a:r>
            <a:br>
              <a:rPr lang="hu-HU" dirty="0" smtClean="0">
                <a:solidFill>
                  <a:srgbClr val="002060"/>
                </a:solidFill>
              </a:rPr>
            </a:br>
            <a:r>
              <a:rPr lang="hu-HU" dirty="0" smtClean="0">
                <a:solidFill>
                  <a:srgbClr val="002060"/>
                </a:solidFill>
              </a:rPr>
              <a:t>a </a:t>
            </a:r>
            <a:r>
              <a:rPr lang="hu-HU" dirty="0" err="1" smtClean="0">
                <a:solidFill>
                  <a:srgbClr val="002060"/>
                </a:solidFill>
              </a:rPr>
              <a:t>nyomottvizes</a:t>
            </a:r>
            <a:r>
              <a:rPr lang="hu-HU" dirty="0" smtClean="0">
                <a:solidFill>
                  <a:srgbClr val="002060"/>
                </a:solidFill>
              </a:rPr>
              <a:t> reaktortípust</a:t>
            </a:r>
          </a:p>
          <a:p>
            <a:pPr algn="ctr"/>
            <a:r>
              <a:rPr lang="hu-HU" dirty="0" smtClean="0">
                <a:solidFill>
                  <a:srgbClr val="002060"/>
                </a:solidFill>
              </a:rPr>
              <a:t>(Paks ilyen, de Csernobil nem)</a:t>
            </a:r>
          </a:p>
        </p:txBody>
      </p:sp>
    </p:spTree>
    <p:extLst>
      <p:ext uri="{BB962C8B-B14F-4D97-AF65-F5344CB8AC3E}">
        <p14:creationId xmlns:p14="http://schemas.microsoft.com/office/powerpoint/2010/main" val="125380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483768" y="142852"/>
            <a:ext cx="4104456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ha a reaktor </a:t>
            </a:r>
            <a:r>
              <a:rPr lang="hu-HU" b="1" dirty="0" smtClean="0">
                <a:solidFill>
                  <a:srgbClr val="FF0000"/>
                </a:solidFill>
              </a:rPr>
              <a:t>teljesítménye nő</a:t>
            </a:r>
            <a:br>
              <a:rPr lang="hu-HU" b="1" dirty="0" smtClean="0">
                <a:solidFill>
                  <a:srgbClr val="FF0000"/>
                </a:solidFill>
              </a:rPr>
            </a:br>
            <a:r>
              <a:rPr lang="hu-HU" dirty="0" smtClean="0"/>
              <a:t>(bármi miatt)</a:t>
            </a:r>
          </a:p>
          <a:p>
            <a:pPr algn="ctr"/>
            <a:r>
              <a:rPr lang="hu-HU" dirty="0" smtClean="0"/>
              <a:t>↓</a:t>
            </a:r>
          </a:p>
          <a:p>
            <a:pPr algn="ctr"/>
            <a:r>
              <a:rPr lang="hu-HU" dirty="0" smtClean="0"/>
              <a:t>a víz forrni kezd</a:t>
            </a:r>
          </a:p>
          <a:p>
            <a:pPr algn="ctr"/>
            <a:r>
              <a:rPr lang="hu-HU" dirty="0" smtClean="0"/>
              <a:t>(gőzbuborékok jelennek meg a vízben)</a:t>
            </a:r>
          </a:p>
        </p:txBody>
      </p:sp>
      <p:sp>
        <p:nvSpPr>
          <p:cNvPr id="5" name="Ellipszis 4"/>
          <p:cNvSpPr/>
          <p:nvPr/>
        </p:nvSpPr>
        <p:spPr>
          <a:xfrm>
            <a:off x="0" y="0"/>
            <a:ext cx="3142322" cy="103333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401037"/>
                </a:solidFill>
              </a:rPr>
              <a:t>Melléklet:</a:t>
            </a:r>
            <a:br>
              <a:rPr lang="hu-HU" dirty="0" smtClean="0">
                <a:solidFill>
                  <a:srgbClr val="401037"/>
                </a:solidFill>
              </a:rPr>
            </a:br>
            <a:r>
              <a:rPr lang="hu-HU" dirty="0" smtClean="0">
                <a:solidFill>
                  <a:srgbClr val="401037"/>
                </a:solidFill>
              </a:rPr>
              <a:t>a pozitív üregtényező</a:t>
            </a:r>
            <a:br>
              <a:rPr lang="hu-HU" dirty="0" smtClean="0">
                <a:solidFill>
                  <a:srgbClr val="401037"/>
                </a:solidFill>
              </a:rPr>
            </a:br>
            <a:r>
              <a:rPr lang="hu-HU" dirty="0" smtClean="0">
                <a:solidFill>
                  <a:srgbClr val="401037"/>
                </a:solidFill>
              </a:rPr>
              <a:t>működése</a:t>
            </a:r>
            <a:endParaRPr lang="hu-HU" dirty="0">
              <a:solidFill>
                <a:srgbClr val="4010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2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63bubbl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85" y="714356"/>
            <a:ext cx="8327630" cy="485778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585450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gőzbuborék is vízmolekulákból áll,</a:t>
            </a:r>
          </a:p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csak a gőzben ritkábban vannak a vízmolekulák, mint a folyékony vízben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0" y="0"/>
            <a:ext cx="3142322" cy="103333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mtClean="0">
                <a:solidFill>
                  <a:srgbClr val="401037"/>
                </a:solidFill>
              </a:rPr>
              <a:t>Melléklet:</a:t>
            </a:r>
            <a:br>
              <a:rPr lang="hu-HU" smtClean="0">
                <a:solidFill>
                  <a:srgbClr val="401037"/>
                </a:solidFill>
              </a:rPr>
            </a:br>
            <a:r>
              <a:rPr lang="hu-HU" smtClean="0">
                <a:solidFill>
                  <a:srgbClr val="401037"/>
                </a:solidFill>
              </a:rPr>
              <a:t>a pozitív üregtényező</a:t>
            </a:r>
            <a:br>
              <a:rPr lang="hu-HU" smtClean="0">
                <a:solidFill>
                  <a:srgbClr val="401037"/>
                </a:solidFill>
              </a:rPr>
            </a:br>
            <a:r>
              <a:rPr lang="hu-HU" smtClean="0">
                <a:solidFill>
                  <a:srgbClr val="401037"/>
                </a:solidFill>
              </a:rPr>
              <a:t>működése</a:t>
            </a:r>
            <a:endParaRPr lang="hu-HU">
              <a:solidFill>
                <a:srgbClr val="4010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82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39" name="Picture 3"/>
          <p:cNvPicPr>
            <a:picLocks noChangeAspect="1" noChangeArrowheads="1"/>
          </p:cNvPicPr>
          <p:nvPr/>
        </p:nvPicPr>
        <p:blipFill>
          <a:blip r:embed="rId2"/>
          <a:srcRect l="3315" t="3869" r="3131" b="4014"/>
          <a:stretch>
            <a:fillRect/>
          </a:stretch>
        </p:blipFill>
        <p:spPr bwMode="auto">
          <a:xfrm>
            <a:off x="-32" y="-24"/>
            <a:ext cx="9142687" cy="685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8205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71472" y="142852"/>
            <a:ext cx="78581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ha a reaktor </a:t>
            </a:r>
            <a:r>
              <a:rPr lang="hu-HU" b="1" dirty="0" smtClean="0">
                <a:solidFill>
                  <a:srgbClr val="FF0000"/>
                </a:solidFill>
              </a:rPr>
              <a:t>teljesítménye nő</a:t>
            </a:r>
            <a:endParaRPr lang="hu-HU" dirty="0" smtClean="0"/>
          </a:p>
          <a:p>
            <a:pPr algn="ctr"/>
            <a:r>
              <a:rPr lang="hu-HU" dirty="0" smtClean="0"/>
              <a:t>↓</a:t>
            </a:r>
          </a:p>
          <a:p>
            <a:pPr algn="ctr"/>
            <a:r>
              <a:rPr lang="hu-HU" dirty="0" smtClean="0"/>
              <a:t>a víz forrni kezd</a:t>
            </a:r>
          </a:p>
          <a:p>
            <a:pPr algn="ctr"/>
            <a:r>
              <a:rPr lang="hu-HU" dirty="0" smtClean="0"/>
              <a:t>↓</a:t>
            </a:r>
          </a:p>
          <a:p>
            <a:pPr algn="ctr"/>
            <a:r>
              <a:rPr lang="hu-HU" dirty="0" smtClean="0"/>
              <a:t>a vízmolekulák ritkábbak lesznek</a:t>
            </a:r>
          </a:p>
          <a:p>
            <a:pPr algn="ctr"/>
            <a:r>
              <a:rPr lang="hu-HU" dirty="0" smtClean="0"/>
              <a:t>↓</a:t>
            </a:r>
          </a:p>
          <a:p>
            <a:pPr algn="ctr"/>
            <a:r>
              <a:rPr lang="hu-HU" dirty="0" smtClean="0"/>
              <a:t>a zónában kevesebb vízmolekula lesz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0" y="250369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hu-HU" b="1" smtClean="0">
                <a:solidFill>
                  <a:schemeClr val="accent1">
                    <a:lumMod val="75000"/>
                  </a:schemeClr>
                </a:solidFill>
              </a:rPr>
              <a:t>víz</a:t>
            </a:r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 hatása a neutronokra</a:t>
            </a:r>
          </a:p>
          <a:p>
            <a:pPr algn="ctr"/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kettős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214414" y="4000504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enyhe abszorbens</a:t>
            </a:r>
          </a:p>
          <a:p>
            <a:pPr algn="ctr"/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(a neutronokat kissé elnyeli)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5214942" y="3997115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fő moderátor</a:t>
            </a:r>
          </a:p>
          <a:p>
            <a:pPr algn="ctr"/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(a neutronokat lassítja)</a:t>
            </a:r>
          </a:p>
        </p:txBody>
      </p:sp>
      <p:cxnSp>
        <p:nvCxnSpPr>
          <p:cNvPr id="9" name="Egyenes összekötő nyíllal 8"/>
          <p:cNvCxnSpPr/>
          <p:nvPr/>
        </p:nvCxnSpPr>
        <p:spPr>
          <a:xfrm rot="10800000" flipV="1">
            <a:off x="2714612" y="3214686"/>
            <a:ext cx="1214447" cy="71437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5143504" y="3214686"/>
            <a:ext cx="1214446" cy="7143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elé nyíl 10"/>
          <p:cNvSpPr/>
          <p:nvPr/>
        </p:nvSpPr>
        <p:spPr>
          <a:xfrm>
            <a:off x="2357422" y="5643578"/>
            <a:ext cx="3571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1167510" y="6072206"/>
            <a:ext cx="27152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mtClean="0"/>
              <a:t>ez a reaktor </a:t>
            </a:r>
            <a:r>
              <a:rPr lang="hu-HU" b="1" smtClean="0">
                <a:solidFill>
                  <a:srgbClr val="FF0000"/>
                </a:solidFill>
              </a:rPr>
              <a:t>teljesítményét</a:t>
            </a:r>
          </a:p>
          <a:p>
            <a:pPr algn="ctr"/>
            <a:r>
              <a:rPr lang="hu-HU" b="1" smtClean="0">
                <a:solidFill>
                  <a:srgbClr val="FF0000"/>
                </a:solidFill>
              </a:rPr>
              <a:t>még tovább növeli</a:t>
            </a:r>
            <a:endParaRPr lang="hu-HU"/>
          </a:p>
        </p:txBody>
      </p:sp>
      <p:sp>
        <p:nvSpPr>
          <p:cNvPr id="13" name="Lefelé nyíl 12"/>
          <p:cNvSpPr/>
          <p:nvPr/>
        </p:nvSpPr>
        <p:spPr>
          <a:xfrm>
            <a:off x="6357950" y="5643578"/>
            <a:ext cx="3571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1214414" y="513137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a neutronelnyelés csökken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5214942" y="513137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a neutronlassítás csökken</a:t>
            </a:r>
          </a:p>
        </p:txBody>
      </p:sp>
      <p:sp>
        <p:nvSpPr>
          <p:cNvPr id="18" name="Lefelé nyíl 17"/>
          <p:cNvSpPr/>
          <p:nvPr/>
        </p:nvSpPr>
        <p:spPr>
          <a:xfrm>
            <a:off x="2357422" y="4714884"/>
            <a:ext cx="3571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Lefelé nyíl 18"/>
          <p:cNvSpPr/>
          <p:nvPr/>
        </p:nvSpPr>
        <p:spPr>
          <a:xfrm>
            <a:off x="6357950" y="4714884"/>
            <a:ext cx="3571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Téglalap 19"/>
          <p:cNvSpPr/>
          <p:nvPr/>
        </p:nvSpPr>
        <p:spPr>
          <a:xfrm>
            <a:off x="5169137" y="6095037"/>
            <a:ext cx="27152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mtClean="0"/>
              <a:t>ez a reaktor</a:t>
            </a:r>
            <a:r>
              <a:rPr lang="hu-HU" b="1" smtClean="0">
                <a:solidFill>
                  <a:srgbClr val="FF0000"/>
                </a:solidFill>
              </a:rPr>
              <a:t> </a:t>
            </a:r>
            <a:r>
              <a:rPr lang="hu-HU" b="1" smtClean="0">
                <a:solidFill>
                  <a:srgbClr val="339933"/>
                </a:solidFill>
              </a:rPr>
              <a:t>teljesítményét</a:t>
            </a:r>
          </a:p>
          <a:p>
            <a:pPr algn="ctr"/>
            <a:r>
              <a:rPr lang="hu-HU" b="1" smtClean="0">
                <a:solidFill>
                  <a:srgbClr val="339933"/>
                </a:solidFill>
              </a:rPr>
              <a:t>csökkenti</a:t>
            </a:r>
            <a:endParaRPr lang="hu-HU">
              <a:solidFill>
                <a:srgbClr val="339933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23528" y="2505600"/>
            <a:ext cx="17347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hu-HU" b="1">
                <a:solidFill>
                  <a:schemeClr val="accent1">
                    <a:lumMod val="75000"/>
                  </a:schemeClr>
                </a:solidFill>
              </a:rPr>
              <a:t>víz</a:t>
            </a:r>
            <a:r>
              <a:rPr lang="hu-HU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 most</a:t>
            </a:r>
            <a:br>
              <a:rPr lang="hu-HU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ritkul a zónában </a:t>
            </a:r>
            <a:endParaRPr lang="hu-HU"/>
          </a:p>
        </p:txBody>
      </p:sp>
      <p:sp>
        <p:nvSpPr>
          <p:cNvPr id="22" name="Ellipszis 21"/>
          <p:cNvSpPr/>
          <p:nvPr/>
        </p:nvSpPr>
        <p:spPr>
          <a:xfrm>
            <a:off x="0" y="0"/>
            <a:ext cx="3142322" cy="103333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mtClean="0">
                <a:solidFill>
                  <a:srgbClr val="401037"/>
                </a:solidFill>
              </a:rPr>
              <a:t>Melléklet:</a:t>
            </a:r>
            <a:br>
              <a:rPr lang="hu-HU" smtClean="0">
                <a:solidFill>
                  <a:srgbClr val="401037"/>
                </a:solidFill>
              </a:rPr>
            </a:br>
            <a:r>
              <a:rPr lang="hu-HU" smtClean="0">
                <a:solidFill>
                  <a:srgbClr val="401037"/>
                </a:solidFill>
              </a:rPr>
              <a:t>a pozitív üregtényező</a:t>
            </a:r>
            <a:br>
              <a:rPr lang="hu-HU" smtClean="0">
                <a:solidFill>
                  <a:srgbClr val="401037"/>
                </a:solidFill>
              </a:rPr>
            </a:br>
            <a:r>
              <a:rPr lang="hu-HU" smtClean="0">
                <a:solidFill>
                  <a:srgbClr val="401037"/>
                </a:solidFill>
              </a:rPr>
              <a:t>működése</a:t>
            </a:r>
            <a:endParaRPr lang="hu-HU">
              <a:solidFill>
                <a:srgbClr val="4010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61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6" grpId="0"/>
      <p:bldP spid="17" grpId="0"/>
      <p:bldP spid="18" grpId="0" animBg="1"/>
      <p:bldP spid="19" grpId="0" animBg="1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zis 16"/>
          <p:cNvSpPr/>
          <p:nvPr/>
        </p:nvSpPr>
        <p:spPr>
          <a:xfrm>
            <a:off x="0" y="0"/>
            <a:ext cx="3142322" cy="103333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mtClean="0">
                <a:solidFill>
                  <a:srgbClr val="401037"/>
                </a:solidFill>
              </a:rPr>
              <a:t>Melléklet:</a:t>
            </a:r>
            <a:br>
              <a:rPr lang="hu-HU" smtClean="0">
                <a:solidFill>
                  <a:srgbClr val="401037"/>
                </a:solidFill>
              </a:rPr>
            </a:br>
            <a:r>
              <a:rPr lang="hu-HU" smtClean="0">
                <a:solidFill>
                  <a:srgbClr val="401037"/>
                </a:solidFill>
              </a:rPr>
              <a:t>a pozitív üregtényező</a:t>
            </a:r>
            <a:br>
              <a:rPr lang="hu-HU" smtClean="0">
                <a:solidFill>
                  <a:srgbClr val="401037"/>
                </a:solidFill>
              </a:rPr>
            </a:br>
            <a:r>
              <a:rPr lang="hu-HU" smtClean="0">
                <a:solidFill>
                  <a:srgbClr val="401037"/>
                </a:solidFill>
              </a:rPr>
              <a:t>működése</a:t>
            </a:r>
            <a:endParaRPr lang="hu-HU">
              <a:solidFill>
                <a:srgbClr val="401037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0" y="49665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A forrástól ritkuló </a:t>
            </a:r>
            <a:r>
              <a:rPr lang="hu-HU" b="1" smtClean="0">
                <a:solidFill>
                  <a:schemeClr val="accent1">
                    <a:lumMod val="75000"/>
                  </a:schemeClr>
                </a:solidFill>
              </a:rPr>
              <a:t>víz</a:t>
            </a:r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 hatása a neutronokra</a:t>
            </a:r>
          </a:p>
          <a:p>
            <a:pPr algn="ctr"/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kettős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214414" y="2411596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a neutronelnyelés csökken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5214942" y="2402843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a neutronlassítás csökken</a:t>
            </a:r>
          </a:p>
        </p:txBody>
      </p:sp>
      <p:cxnSp>
        <p:nvCxnSpPr>
          <p:cNvPr id="9" name="Egyenes összekötő nyíllal 8"/>
          <p:cNvCxnSpPr/>
          <p:nvPr/>
        </p:nvCxnSpPr>
        <p:spPr>
          <a:xfrm rot="10800000" flipV="1">
            <a:off x="2714612" y="1345155"/>
            <a:ext cx="1214447" cy="71437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5143504" y="1353909"/>
            <a:ext cx="1214446" cy="7143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elé nyíl 10"/>
          <p:cNvSpPr/>
          <p:nvPr/>
        </p:nvSpPr>
        <p:spPr>
          <a:xfrm>
            <a:off x="2428860" y="3214686"/>
            <a:ext cx="3571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1206782" y="3782801"/>
            <a:ext cx="27152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mtClean="0"/>
              <a:t>ez a reaktor </a:t>
            </a:r>
            <a:r>
              <a:rPr lang="hu-HU" b="1" smtClean="0">
                <a:solidFill>
                  <a:srgbClr val="FF0000"/>
                </a:solidFill>
              </a:rPr>
              <a:t>teljesítményét</a:t>
            </a:r>
          </a:p>
          <a:p>
            <a:pPr algn="ctr"/>
            <a:r>
              <a:rPr lang="hu-HU" b="1" smtClean="0">
                <a:solidFill>
                  <a:srgbClr val="FF0000"/>
                </a:solidFill>
              </a:rPr>
              <a:t>még tovább növeli </a:t>
            </a:r>
            <a:endParaRPr lang="hu-HU"/>
          </a:p>
        </p:txBody>
      </p:sp>
      <p:sp>
        <p:nvSpPr>
          <p:cNvPr id="13" name="Lefelé nyíl 12"/>
          <p:cNvSpPr/>
          <p:nvPr/>
        </p:nvSpPr>
        <p:spPr>
          <a:xfrm>
            <a:off x="6357950" y="3214686"/>
            <a:ext cx="3571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5157659" y="3779412"/>
            <a:ext cx="27152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mtClean="0"/>
              <a:t>ez a reaktor</a:t>
            </a:r>
            <a:r>
              <a:rPr lang="hu-HU" b="1" smtClean="0">
                <a:solidFill>
                  <a:srgbClr val="FF0000"/>
                </a:solidFill>
              </a:rPr>
              <a:t> </a:t>
            </a:r>
            <a:r>
              <a:rPr lang="hu-HU" b="1" smtClean="0">
                <a:solidFill>
                  <a:srgbClr val="339933"/>
                </a:solidFill>
              </a:rPr>
              <a:t>teljesítményét</a:t>
            </a:r>
          </a:p>
          <a:p>
            <a:pPr algn="ctr"/>
            <a:r>
              <a:rPr lang="hu-HU" b="1" smtClean="0">
                <a:solidFill>
                  <a:srgbClr val="339933"/>
                </a:solidFill>
              </a:rPr>
              <a:t>csökkenti</a:t>
            </a:r>
            <a:endParaRPr lang="hu-HU">
              <a:solidFill>
                <a:srgbClr val="339933"/>
              </a:solidFill>
            </a:endParaRPr>
          </a:p>
        </p:txBody>
      </p:sp>
      <p:pic>
        <p:nvPicPr>
          <p:cNvPr id="15" name="Kép 14" descr="ranpic193 gorilla face close up monkey thinking hand ey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730" y="4643446"/>
            <a:ext cx="2275840" cy="190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5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56809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smtClean="0">
                <a:solidFill>
                  <a:schemeClr val="tx2">
                    <a:lumMod val="50000"/>
                  </a:schemeClr>
                </a:solidFill>
              </a:rPr>
              <a:t>RBMK: </a:t>
            </a:r>
            <a:r>
              <a:rPr lang="az-Cyrl-AZ" sz="2400" smtClean="0">
                <a:solidFill>
                  <a:schemeClr val="tx2">
                    <a:lumMod val="50000"/>
                  </a:schemeClr>
                </a:solidFill>
              </a:rPr>
              <a:t>Реактор Большой Мощности Канальный</a:t>
            </a:r>
            <a:endParaRPr lang="hu-HU" sz="240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hu-HU" sz="2000" smtClean="0">
                <a:solidFill>
                  <a:schemeClr val="tx2">
                    <a:lumMod val="50000"/>
                  </a:schemeClr>
                </a:solidFill>
              </a:rPr>
              <a:t>(csatorna-típusú, nagy energia kimenetű reaktor)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683568" y="1718439"/>
            <a:ext cx="79928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grafit moderátor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víz hűtés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csak a Szovjetunióban épültek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típust az 50-es évek fegyvercélú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plutóniumtermelő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reaktoraiból fejlesztették ki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az új típusból első lépésként mindjárt egy igen nagy, 1000 MW villamos teljesítményű változatot terveztek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(a jelenleg működő összes atomreaktor átlagos teljesítménye 850 MW, ezért 1000 MW-tal indítani egy új típust óvatlan, felelőtlen, arrogáns megalománia)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1986-ban már 1600 MW-os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RBMK-k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is épülőben voltak a Szovjetunióban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1986-ban már 2000 MW-os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RBMK-k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tervein dolgoztak (ezzel szemben azóta sincs a világon sehol, semmilyen típusból 1600 MW-nál nagyobb villamos teljesítményű blokk)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világ kb. 440 reaktorából az RBMK típus a „fénykorában” is csak 17-et adott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ma 11 db 1000 MW-os RBMK blokk működik a világban (mind Oroszországban)</a:t>
            </a:r>
          </a:p>
        </p:txBody>
      </p:sp>
    </p:spTree>
    <p:extLst>
      <p:ext uri="{BB962C8B-B14F-4D97-AF65-F5344CB8AC3E}">
        <p14:creationId xmlns:p14="http://schemas.microsoft.com/office/powerpoint/2010/main" val="413917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llipszis 24"/>
          <p:cNvSpPr/>
          <p:nvPr/>
        </p:nvSpPr>
        <p:spPr>
          <a:xfrm>
            <a:off x="0" y="0"/>
            <a:ext cx="3142322" cy="103333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mtClean="0">
                <a:solidFill>
                  <a:srgbClr val="401037"/>
                </a:solidFill>
              </a:rPr>
              <a:t>Melléklet:</a:t>
            </a:r>
            <a:br>
              <a:rPr lang="hu-HU" smtClean="0">
                <a:solidFill>
                  <a:srgbClr val="401037"/>
                </a:solidFill>
              </a:rPr>
            </a:br>
            <a:r>
              <a:rPr lang="hu-HU" smtClean="0">
                <a:solidFill>
                  <a:srgbClr val="401037"/>
                </a:solidFill>
              </a:rPr>
              <a:t>a pozitív üregtényező</a:t>
            </a:r>
            <a:br>
              <a:rPr lang="hu-HU" smtClean="0">
                <a:solidFill>
                  <a:srgbClr val="401037"/>
                </a:solidFill>
              </a:rPr>
            </a:br>
            <a:r>
              <a:rPr lang="hu-HU" smtClean="0">
                <a:solidFill>
                  <a:srgbClr val="401037"/>
                </a:solidFill>
              </a:rPr>
              <a:t>működése</a:t>
            </a:r>
            <a:endParaRPr lang="hu-HU">
              <a:solidFill>
                <a:srgbClr val="401037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0" y="49665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A forrástól ritkuló </a:t>
            </a:r>
            <a:r>
              <a:rPr lang="hu-HU" b="1" smtClean="0">
                <a:solidFill>
                  <a:schemeClr val="accent1">
                    <a:lumMod val="75000"/>
                  </a:schemeClr>
                </a:solidFill>
              </a:rPr>
              <a:t>víz</a:t>
            </a:r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 hatása a neutronokra</a:t>
            </a:r>
          </a:p>
          <a:p>
            <a:pPr algn="ctr"/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kettős</a:t>
            </a:r>
          </a:p>
        </p:txBody>
      </p:sp>
      <p:cxnSp>
        <p:nvCxnSpPr>
          <p:cNvPr id="9" name="Egyenes összekötő nyíllal 8"/>
          <p:cNvCxnSpPr/>
          <p:nvPr/>
        </p:nvCxnSpPr>
        <p:spPr>
          <a:xfrm rot="10800000" flipV="1">
            <a:off x="2714612" y="1345155"/>
            <a:ext cx="1214447" cy="71437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5143504" y="1353909"/>
            <a:ext cx="1214446" cy="7143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elé nyíl 10"/>
          <p:cNvSpPr/>
          <p:nvPr/>
        </p:nvSpPr>
        <p:spPr>
          <a:xfrm>
            <a:off x="2428860" y="3214686"/>
            <a:ext cx="3571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1206782" y="3782801"/>
            <a:ext cx="27152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mtClean="0"/>
              <a:t>ez a reaktor </a:t>
            </a:r>
            <a:r>
              <a:rPr lang="hu-HU" b="1" smtClean="0">
                <a:solidFill>
                  <a:srgbClr val="FF0000"/>
                </a:solidFill>
              </a:rPr>
              <a:t>teljesítményét</a:t>
            </a:r>
          </a:p>
          <a:p>
            <a:pPr algn="ctr"/>
            <a:r>
              <a:rPr lang="hu-HU" b="1" smtClean="0">
                <a:solidFill>
                  <a:srgbClr val="FF0000"/>
                </a:solidFill>
              </a:rPr>
              <a:t>még tovább növeli </a:t>
            </a:r>
            <a:endParaRPr lang="hu-HU"/>
          </a:p>
        </p:txBody>
      </p:sp>
      <p:sp>
        <p:nvSpPr>
          <p:cNvPr id="13" name="Lefelé nyíl 12"/>
          <p:cNvSpPr/>
          <p:nvPr/>
        </p:nvSpPr>
        <p:spPr>
          <a:xfrm>
            <a:off x="6357950" y="3214686"/>
            <a:ext cx="3571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5157659" y="3779412"/>
            <a:ext cx="27152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mtClean="0"/>
              <a:t>ez a reaktor</a:t>
            </a:r>
            <a:r>
              <a:rPr lang="hu-HU" b="1" smtClean="0">
                <a:solidFill>
                  <a:srgbClr val="FF0000"/>
                </a:solidFill>
              </a:rPr>
              <a:t> </a:t>
            </a:r>
            <a:r>
              <a:rPr lang="hu-HU" b="1" smtClean="0">
                <a:solidFill>
                  <a:srgbClr val="339933"/>
                </a:solidFill>
              </a:rPr>
              <a:t>teljesítményét</a:t>
            </a:r>
          </a:p>
          <a:p>
            <a:pPr algn="ctr"/>
            <a:r>
              <a:rPr lang="hu-HU" b="1" smtClean="0">
                <a:solidFill>
                  <a:srgbClr val="339933"/>
                </a:solidFill>
              </a:rPr>
              <a:t>csökkenti</a:t>
            </a:r>
            <a:endParaRPr lang="hu-HU">
              <a:solidFill>
                <a:srgbClr val="339933"/>
              </a:solidFill>
            </a:endParaRPr>
          </a:p>
        </p:txBody>
      </p:sp>
      <p:cxnSp>
        <p:nvCxnSpPr>
          <p:cNvPr id="16" name="Egyenes összekötő nyíllal 15"/>
          <p:cNvCxnSpPr/>
          <p:nvPr/>
        </p:nvCxnSpPr>
        <p:spPr>
          <a:xfrm rot="10800000" flipV="1">
            <a:off x="5143503" y="4786322"/>
            <a:ext cx="1214447" cy="71437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>
            <a:off x="2786050" y="4786322"/>
            <a:ext cx="1214446" cy="7143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églalap 17"/>
          <p:cNvSpPr/>
          <p:nvPr/>
        </p:nvSpPr>
        <p:spPr>
          <a:xfrm>
            <a:off x="0" y="564357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mtClean="0"/>
              <a:t>a reaktor</a:t>
            </a:r>
            <a:r>
              <a:rPr lang="hu-HU" b="1" smtClean="0">
                <a:solidFill>
                  <a:srgbClr val="FF0000"/>
                </a:solidFill>
              </a:rPr>
              <a:t> </a:t>
            </a:r>
            <a:r>
              <a:rPr lang="hu-HU" b="1" smtClean="0">
                <a:solidFill>
                  <a:srgbClr val="339933"/>
                </a:solidFill>
              </a:rPr>
              <a:t>teljesítménye</a:t>
            </a:r>
          </a:p>
          <a:p>
            <a:pPr algn="ctr"/>
            <a:r>
              <a:rPr lang="hu-HU" b="1" smtClean="0">
                <a:solidFill>
                  <a:srgbClr val="339933"/>
                </a:solidFill>
              </a:rPr>
              <a:t>csökken</a:t>
            </a:r>
          </a:p>
        </p:txBody>
      </p:sp>
      <p:sp>
        <p:nvSpPr>
          <p:cNvPr id="19" name="Téglalap 18"/>
          <p:cNvSpPr/>
          <p:nvPr/>
        </p:nvSpPr>
        <p:spPr>
          <a:xfrm>
            <a:off x="0" y="6357958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200" b="1" smtClean="0">
                <a:solidFill>
                  <a:srgbClr val="339933"/>
                </a:solidFill>
              </a:rPr>
              <a:t>önszabályozó</a:t>
            </a:r>
            <a:endParaRPr lang="hu-HU" sz="2200">
              <a:solidFill>
                <a:srgbClr val="339933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1214414" y="2411596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a neutronelnyelés csökken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5214942" y="2402843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a neutronlassítás csökken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1214414" y="2123533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tx2">
                    <a:lumMod val="50000"/>
                  </a:schemeClr>
                </a:solidFill>
              </a:rPr>
              <a:t>enyhe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abszorbens</a:t>
            </a:r>
          </a:p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(a neutronokat kissé elnyeli)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5214942" y="2123533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tx2">
                    <a:lumMod val="50000"/>
                  </a:schemeClr>
                </a:solidFill>
              </a:rPr>
              <a:t>fő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moderátor</a:t>
            </a:r>
          </a:p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(a neutronokat lassítja)</a:t>
            </a:r>
          </a:p>
        </p:txBody>
      </p:sp>
    </p:spTree>
    <p:extLst>
      <p:ext uri="{BB962C8B-B14F-4D97-AF65-F5344CB8AC3E}">
        <p14:creationId xmlns:p14="http://schemas.microsoft.com/office/powerpoint/2010/main" val="184690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185 L -0.00173 0.058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282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324 L 0.00173 0.0548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28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0" y="14285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Az RBMK reaktortípusban</a:t>
            </a:r>
            <a:br>
              <a:rPr lang="hu-HU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(Csernobil)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714348" y="2349850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szintén </a:t>
            </a:r>
            <a:r>
              <a:rPr lang="hu-HU" b="1" dirty="0" smtClean="0">
                <a:solidFill>
                  <a:schemeClr val="tx2">
                    <a:lumMod val="50000"/>
                  </a:schemeClr>
                </a:solidFill>
              </a:rPr>
              <a:t>enyhe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abszorbens</a:t>
            </a:r>
          </a:p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neutronokat kissé elnyeli</a:t>
            </a:r>
          </a:p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(hasonlóság)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4286248" y="2349850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de csak </a:t>
            </a:r>
            <a:r>
              <a:rPr lang="hu-HU" b="1" dirty="0" smtClean="0">
                <a:solidFill>
                  <a:srgbClr val="C00000"/>
                </a:solidFill>
              </a:rPr>
              <a:t>jelentéktelen</a:t>
            </a:r>
          </a:p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moderátor</a:t>
            </a:r>
          </a:p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(különbség)</a:t>
            </a:r>
          </a:p>
        </p:txBody>
      </p:sp>
      <p:cxnSp>
        <p:nvCxnSpPr>
          <p:cNvPr id="12" name="Egyenes összekötő nyíllal 11"/>
          <p:cNvCxnSpPr/>
          <p:nvPr/>
        </p:nvCxnSpPr>
        <p:spPr>
          <a:xfrm rot="10800000" flipV="1">
            <a:off x="2571737" y="1728541"/>
            <a:ext cx="794051" cy="48182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>
            <a:off x="4420890" y="1715661"/>
            <a:ext cx="794052" cy="49889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1785918" y="1071546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hu-HU" b="1" smtClean="0">
                <a:solidFill>
                  <a:schemeClr val="accent1">
                    <a:lumMod val="75000"/>
                  </a:schemeClr>
                </a:solidFill>
              </a:rPr>
              <a:t>víz</a:t>
            </a:r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 hatása a neutronokra máshogy</a:t>
            </a:r>
          </a:p>
          <a:p>
            <a:pPr algn="ctr"/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kettős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6643702" y="2353239"/>
            <a:ext cx="235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itt a </a:t>
            </a:r>
            <a:r>
              <a:rPr lang="hu-HU" b="1" dirty="0" smtClean="0">
                <a:solidFill>
                  <a:schemeClr val="tx2">
                    <a:lumMod val="50000"/>
                  </a:schemeClr>
                </a:solidFill>
              </a:rPr>
              <a:t>fő</a:t>
            </a:r>
          </a:p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moderátor</a:t>
            </a:r>
          </a:p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grafit</a:t>
            </a:r>
          </a:p>
        </p:txBody>
      </p:sp>
      <p:graphicFrame>
        <p:nvGraphicFramePr>
          <p:cNvPr id="12289" name="Object 8"/>
          <p:cNvGraphicFramePr>
            <a:graphicFrameLocks noChangeAspect="1"/>
          </p:cNvGraphicFramePr>
          <p:nvPr/>
        </p:nvGraphicFramePr>
        <p:xfrm>
          <a:off x="7215206" y="142852"/>
          <a:ext cx="954087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10" name="Designer 4.1 Drawing" r:id="rId3" imgW="4005072" imgH="9134856" progId="">
                  <p:embed/>
                </p:oleObj>
              </mc:Choice>
              <mc:Fallback>
                <p:oleObj name="Designer 4.1 Drawing" r:id="rId3" imgW="4005072" imgH="913485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-2956" b="-316"/>
                      <a:stretch>
                        <a:fillRect/>
                      </a:stretch>
                    </p:blipFill>
                    <p:spPr bwMode="auto">
                      <a:xfrm>
                        <a:off x="7215206" y="142852"/>
                        <a:ext cx="954087" cy="216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Ellipszis 12"/>
          <p:cNvSpPr/>
          <p:nvPr/>
        </p:nvSpPr>
        <p:spPr>
          <a:xfrm>
            <a:off x="0" y="0"/>
            <a:ext cx="3142322" cy="103333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mtClean="0">
                <a:solidFill>
                  <a:srgbClr val="401037"/>
                </a:solidFill>
              </a:rPr>
              <a:t>Melléklet:</a:t>
            </a:r>
            <a:br>
              <a:rPr lang="hu-HU" smtClean="0">
                <a:solidFill>
                  <a:srgbClr val="401037"/>
                </a:solidFill>
              </a:rPr>
            </a:br>
            <a:r>
              <a:rPr lang="hu-HU" smtClean="0">
                <a:solidFill>
                  <a:srgbClr val="401037"/>
                </a:solidFill>
              </a:rPr>
              <a:t>a pozitív üregtényező</a:t>
            </a:r>
            <a:br>
              <a:rPr lang="hu-HU" smtClean="0">
                <a:solidFill>
                  <a:srgbClr val="401037"/>
                </a:solidFill>
              </a:rPr>
            </a:br>
            <a:r>
              <a:rPr lang="hu-HU" smtClean="0">
                <a:solidFill>
                  <a:srgbClr val="401037"/>
                </a:solidFill>
              </a:rPr>
              <a:t>működése</a:t>
            </a:r>
            <a:endParaRPr lang="hu-HU">
              <a:solidFill>
                <a:srgbClr val="4010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40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214414" y="1285860"/>
            <a:ext cx="685804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ha a </a:t>
            </a:r>
            <a:r>
              <a:rPr lang="hu-HU" b="1" dirty="0" smtClean="0"/>
              <a:t>teljesítmény nő</a:t>
            </a:r>
          </a:p>
          <a:p>
            <a:pPr algn="ctr"/>
            <a:r>
              <a:rPr lang="hu-HU" dirty="0" smtClean="0"/>
              <a:t>↓</a:t>
            </a:r>
          </a:p>
          <a:p>
            <a:pPr algn="ctr"/>
            <a:r>
              <a:rPr lang="hu-HU" dirty="0" smtClean="0"/>
              <a:t>a víz forrni kezd (gőzbuborékok)</a:t>
            </a:r>
          </a:p>
          <a:p>
            <a:pPr algn="ctr"/>
            <a:r>
              <a:rPr lang="hu-HU" dirty="0" smtClean="0"/>
              <a:t>↓</a:t>
            </a:r>
          </a:p>
          <a:p>
            <a:pPr algn="ctr"/>
            <a:r>
              <a:rPr lang="hu-HU" dirty="0" smtClean="0"/>
              <a:t>a gőz neutronelnyelése kisebb a vízénél</a:t>
            </a:r>
          </a:p>
          <a:p>
            <a:pPr algn="ctr"/>
            <a:r>
              <a:rPr lang="hu-HU" dirty="0" smtClean="0"/>
              <a:t>↓</a:t>
            </a:r>
          </a:p>
          <a:p>
            <a:pPr algn="ctr"/>
            <a:r>
              <a:rPr lang="hu-HU" dirty="0" smtClean="0"/>
              <a:t>több neutron lesz, mint korábban</a:t>
            </a:r>
          </a:p>
          <a:p>
            <a:pPr algn="ctr"/>
            <a:r>
              <a:rPr lang="hu-HU" dirty="0" smtClean="0"/>
              <a:t>↓</a:t>
            </a:r>
          </a:p>
          <a:p>
            <a:pPr algn="ctr"/>
            <a:r>
              <a:rPr lang="hu-HU" dirty="0" smtClean="0"/>
              <a:t>de ezek továbbra is le tudnak lassulni a grafitban</a:t>
            </a:r>
          </a:p>
          <a:p>
            <a:pPr algn="ctr"/>
            <a:r>
              <a:rPr lang="hu-HU" dirty="0" smtClean="0"/>
              <a:t>↓</a:t>
            </a:r>
          </a:p>
          <a:p>
            <a:pPr algn="ctr"/>
            <a:r>
              <a:rPr lang="hu-HU" dirty="0" smtClean="0"/>
              <a:t>a </a:t>
            </a:r>
            <a:r>
              <a:rPr lang="hu-HU" b="1" dirty="0" smtClean="0"/>
              <a:t>teljesítmény nő,</a:t>
            </a:r>
            <a:r>
              <a:rPr lang="hu-HU" dirty="0" smtClean="0"/>
              <a:t> még tovább</a:t>
            </a:r>
          </a:p>
          <a:p>
            <a:pPr algn="ctr"/>
            <a:r>
              <a:rPr lang="hu-HU" sz="2400" b="1" dirty="0" smtClean="0">
                <a:solidFill>
                  <a:srgbClr val="FF0000"/>
                </a:solidFill>
              </a:rPr>
              <a:t>↓</a:t>
            </a:r>
          </a:p>
          <a:p>
            <a:pPr algn="ctr"/>
            <a:r>
              <a:rPr lang="hu-HU" sz="2400" b="1" dirty="0" smtClean="0">
                <a:solidFill>
                  <a:srgbClr val="FF0000"/>
                </a:solidFill>
              </a:rPr>
              <a:t>pozitív visszacsatolás!!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2643174" y="210901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Az RBMK reaktortípusban</a:t>
            </a:r>
          </a:p>
          <a:p>
            <a:pPr algn="ctr"/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(Csernobil)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0" y="522031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0" y="55721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Szaknyelven: pozitív üregegyüttható (Teller-effektus)</a:t>
            </a:r>
          </a:p>
          <a:p>
            <a:pPr algn="ctr"/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az 1950-es évektől ismerték Amerikában, de akkoriban ez titkos katonai információ volt </a:t>
            </a:r>
            <a:endParaRPr lang="hu-H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-32" y="627437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mtClean="0">
                <a:solidFill>
                  <a:schemeClr val="tx2">
                    <a:lumMod val="75000"/>
                  </a:schemeClr>
                </a:solidFill>
              </a:rPr>
              <a:t>Az RBMK tervezői is ismerték, de csak egy üzemviteli </a:t>
            </a:r>
            <a:r>
              <a:rPr lang="hu-HU" b="1" smtClean="0">
                <a:solidFill>
                  <a:schemeClr val="tx2">
                    <a:lumMod val="75000"/>
                  </a:schemeClr>
                </a:solidFill>
              </a:rPr>
              <a:t>szabályzatba foglalt tiltással </a:t>
            </a:r>
            <a:r>
              <a:rPr lang="hu-HU" smtClean="0">
                <a:solidFill>
                  <a:schemeClr val="tx2">
                    <a:lumMod val="75000"/>
                  </a:schemeClr>
                </a:solidFill>
              </a:rPr>
              <a:t>kezelték</a:t>
            </a:r>
          </a:p>
        </p:txBody>
      </p:sp>
      <p:sp>
        <p:nvSpPr>
          <p:cNvPr id="8" name="Ellipszis 7"/>
          <p:cNvSpPr/>
          <p:nvPr/>
        </p:nvSpPr>
        <p:spPr>
          <a:xfrm>
            <a:off x="0" y="0"/>
            <a:ext cx="3142322" cy="103333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mtClean="0">
                <a:solidFill>
                  <a:srgbClr val="401037"/>
                </a:solidFill>
              </a:rPr>
              <a:t>Melléklet:</a:t>
            </a:r>
            <a:br>
              <a:rPr lang="hu-HU" smtClean="0">
                <a:solidFill>
                  <a:srgbClr val="401037"/>
                </a:solidFill>
              </a:rPr>
            </a:br>
            <a:r>
              <a:rPr lang="hu-HU" smtClean="0">
                <a:solidFill>
                  <a:srgbClr val="401037"/>
                </a:solidFill>
              </a:rPr>
              <a:t>a pozitív üregtényező</a:t>
            </a:r>
            <a:br>
              <a:rPr lang="hu-HU" smtClean="0">
                <a:solidFill>
                  <a:srgbClr val="401037"/>
                </a:solidFill>
              </a:rPr>
            </a:br>
            <a:r>
              <a:rPr lang="hu-HU" smtClean="0">
                <a:solidFill>
                  <a:srgbClr val="401037"/>
                </a:solidFill>
              </a:rPr>
              <a:t>működése</a:t>
            </a:r>
            <a:endParaRPr lang="hu-HU">
              <a:solidFill>
                <a:srgbClr val="4010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77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0" y="14285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Az RBMK reaktortípusban</a:t>
            </a:r>
          </a:p>
          <a:p>
            <a:pPr algn="ctr"/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(Csernobil ilyen)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714348" y="2349850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enyhe abszorbens</a:t>
            </a:r>
          </a:p>
          <a:p>
            <a:pPr algn="ctr"/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a neutronokat kissé elnyeli</a:t>
            </a:r>
          </a:p>
          <a:p>
            <a:pPr algn="ctr"/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(hasonlóság)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4286248" y="2349850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de csak jelentéktelen</a:t>
            </a:r>
          </a:p>
          <a:p>
            <a:pPr algn="ctr"/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moderátor</a:t>
            </a:r>
          </a:p>
          <a:p>
            <a:pPr algn="ctr"/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(különbség)</a:t>
            </a:r>
          </a:p>
        </p:txBody>
      </p:sp>
      <p:cxnSp>
        <p:nvCxnSpPr>
          <p:cNvPr id="12" name="Egyenes összekötő nyíllal 11"/>
          <p:cNvCxnSpPr/>
          <p:nvPr/>
        </p:nvCxnSpPr>
        <p:spPr>
          <a:xfrm rot="10800000" flipV="1">
            <a:off x="2571737" y="1728541"/>
            <a:ext cx="794051" cy="48182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>
            <a:off x="4420890" y="1715661"/>
            <a:ext cx="794052" cy="49889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1785918" y="1071546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hu-HU" b="1" smtClean="0">
                <a:solidFill>
                  <a:schemeClr val="accent1">
                    <a:lumMod val="75000"/>
                  </a:schemeClr>
                </a:solidFill>
              </a:rPr>
              <a:t>hűtővíz</a:t>
            </a:r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 hatása a neutronokra máshogy</a:t>
            </a:r>
          </a:p>
          <a:p>
            <a:pPr algn="ctr"/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kettős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6643702" y="2353239"/>
            <a:ext cx="235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itt a fő</a:t>
            </a:r>
          </a:p>
          <a:p>
            <a:pPr algn="ctr"/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moderátor:</a:t>
            </a:r>
          </a:p>
          <a:p>
            <a:pPr algn="ctr"/>
            <a:r>
              <a:rPr lang="hu-HU" sz="2000" b="1" smtClean="0"/>
              <a:t>grafit</a:t>
            </a:r>
            <a:endParaRPr lang="hu-HU" sz="200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Lefelé nyíl 18"/>
          <p:cNvSpPr/>
          <p:nvPr/>
        </p:nvSpPr>
        <p:spPr>
          <a:xfrm>
            <a:off x="4500562" y="5286388"/>
            <a:ext cx="3571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19"/>
          <p:cNvSpPr txBox="1"/>
          <p:nvPr/>
        </p:nvSpPr>
        <p:spPr>
          <a:xfrm>
            <a:off x="0" y="44278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Hűtővíz felforrása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vagy elvesztése esetén is tovább moderál a grafit!</a:t>
            </a:r>
          </a:p>
        </p:txBody>
      </p:sp>
      <p:sp>
        <p:nvSpPr>
          <p:cNvPr id="22" name="Téglalap 21"/>
          <p:cNvSpPr/>
          <p:nvPr/>
        </p:nvSpPr>
        <p:spPr>
          <a:xfrm>
            <a:off x="0" y="592933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smtClean="0">
                <a:solidFill>
                  <a:srgbClr val="FF0000"/>
                </a:solidFill>
              </a:rPr>
              <a:t>az RBMK öngerjedésre hajlamos!!</a:t>
            </a:r>
          </a:p>
        </p:txBody>
      </p:sp>
      <p:graphicFrame>
        <p:nvGraphicFramePr>
          <p:cNvPr id="2" name="Objektum 1"/>
          <p:cNvGraphicFramePr>
            <a:graphicFrameLocks noChangeAspect="1"/>
          </p:cNvGraphicFramePr>
          <p:nvPr/>
        </p:nvGraphicFramePr>
        <p:xfrm>
          <a:off x="7215188" y="142875"/>
          <a:ext cx="954087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31" name="Designer 4.1 Drawing" r:id="rId3" imgW="4005072" imgH="9134856" progId="">
                  <p:embed/>
                </p:oleObj>
              </mc:Choice>
              <mc:Fallback>
                <p:oleObj name="Designer 4.1 Drawing" r:id="rId3" imgW="4005072" imgH="9134856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-2956" b="-316"/>
                      <a:stretch>
                        <a:fillRect/>
                      </a:stretch>
                    </p:blipFill>
                    <p:spPr bwMode="auto">
                      <a:xfrm>
                        <a:off x="7215188" y="142875"/>
                        <a:ext cx="954087" cy="216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Ellipszis 15"/>
          <p:cNvSpPr/>
          <p:nvPr/>
        </p:nvSpPr>
        <p:spPr>
          <a:xfrm>
            <a:off x="0" y="0"/>
            <a:ext cx="3142322" cy="103333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mtClean="0">
                <a:solidFill>
                  <a:srgbClr val="401037"/>
                </a:solidFill>
              </a:rPr>
              <a:t>Melléklet:</a:t>
            </a:r>
            <a:br>
              <a:rPr lang="hu-HU" smtClean="0">
                <a:solidFill>
                  <a:srgbClr val="401037"/>
                </a:solidFill>
              </a:rPr>
            </a:br>
            <a:r>
              <a:rPr lang="hu-HU" smtClean="0">
                <a:solidFill>
                  <a:srgbClr val="401037"/>
                </a:solidFill>
              </a:rPr>
              <a:t>a pozitív üregtényező</a:t>
            </a:r>
            <a:br>
              <a:rPr lang="hu-HU" smtClean="0">
                <a:solidFill>
                  <a:srgbClr val="401037"/>
                </a:solidFill>
              </a:rPr>
            </a:br>
            <a:r>
              <a:rPr lang="hu-HU" smtClean="0">
                <a:solidFill>
                  <a:srgbClr val="401037"/>
                </a:solidFill>
              </a:rPr>
              <a:t>működése</a:t>
            </a:r>
            <a:endParaRPr lang="hu-HU">
              <a:solidFill>
                <a:srgbClr val="4010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96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zis 9"/>
          <p:cNvSpPr/>
          <p:nvPr/>
        </p:nvSpPr>
        <p:spPr>
          <a:xfrm>
            <a:off x="0" y="0"/>
            <a:ext cx="3142322" cy="103333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mtClean="0">
                <a:solidFill>
                  <a:srgbClr val="401037"/>
                </a:solidFill>
              </a:rPr>
              <a:t>Melléklet:</a:t>
            </a:r>
            <a:br>
              <a:rPr lang="hu-HU" smtClean="0">
                <a:solidFill>
                  <a:srgbClr val="401037"/>
                </a:solidFill>
              </a:rPr>
            </a:br>
            <a:r>
              <a:rPr lang="hu-HU" smtClean="0">
                <a:solidFill>
                  <a:srgbClr val="401037"/>
                </a:solidFill>
              </a:rPr>
              <a:t>a pozitív üregtényező</a:t>
            </a:r>
            <a:br>
              <a:rPr lang="hu-HU" smtClean="0">
                <a:solidFill>
                  <a:srgbClr val="401037"/>
                </a:solidFill>
              </a:rPr>
            </a:br>
            <a:r>
              <a:rPr lang="hu-HU" smtClean="0">
                <a:solidFill>
                  <a:srgbClr val="401037"/>
                </a:solidFill>
              </a:rPr>
              <a:t>működése</a:t>
            </a:r>
            <a:endParaRPr lang="hu-HU">
              <a:solidFill>
                <a:srgbClr val="401037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85720" y="1076543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smtClean="0">
                <a:solidFill>
                  <a:schemeClr val="accent2">
                    <a:lumMod val="75000"/>
                  </a:schemeClr>
                </a:solidFill>
                <a:latin typeface="Jokerman" pitchFamily="82" charset="0"/>
              </a:rPr>
              <a:t>Akkor az összes ilyen reaktor bármikor „begerjedhet”??</a:t>
            </a:r>
            <a:endParaRPr lang="hu-HU" sz="2400">
              <a:solidFill>
                <a:schemeClr val="accent2">
                  <a:lumMod val="75000"/>
                </a:schemeClr>
              </a:solidFill>
              <a:latin typeface="Jokerman" pitchFamily="82" charset="0"/>
            </a:endParaRPr>
          </a:p>
        </p:txBody>
      </p:sp>
      <p:sp>
        <p:nvSpPr>
          <p:cNvPr id="4" name="Lekerekített téglalap feliratnak 3"/>
          <p:cNvSpPr/>
          <p:nvPr/>
        </p:nvSpPr>
        <p:spPr>
          <a:xfrm>
            <a:off x="214282" y="991558"/>
            <a:ext cx="4143404" cy="1357322"/>
          </a:xfrm>
          <a:prstGeom prst="wedgeRoundRectCallout">
            <a:avLst>
              <a:gd name="adj1" fmla="val 66030"/>
              <a:gd name="adj2" fmla="val 8017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 descr="LeoSzilar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259" y="2518083"/>
            <a:ext cx="3074733" cy="3839875"/>
          </a:xfrm>
          <a:prstGeom prst="rect">
            <a:avLst/>
          </a:prstGeom>
        </p:spPr>
      </p:pic>
      <p:sp>
        <p:nvSpPr>
          <p:cNvPr id="8" name="Lekerekített téglalap feliratnak 7"/>
          <p:cNvSpPr/>
          <p:nvPr/>
        </p:nvSpPr>
        <p:spPr>
          <a:xfrm>
            <a:off x="3643306" y="4214818"/>
            <a:ext cx="5286412" cy="2143140"/>
          </a:xfrm>
          <a:prstGeom prst="wedgeRoundRectCallout">
            <a:avLst>
              <a:gd name="adj1" fmla="val -68230"/>
              <a:gd name="adj2" fmla="val -3725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3714744" y="4347528"/>
            <a:ext cx="52149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Nem. „Csak” alacsony teljesítményen (30% alatt). Nagyobb teljesítményen más effektusok ellensúlyozzák az öngerjedést.</a:t>
            </a:r>
          </a:p>
        </p:txBody>
      </p:sp>
      <p:pic>
        <p:nvPicPr>
          <p:cNvPr id="12" name="Kép 11" descr="OldLadyShock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338" y="733427"/>
            <a:ext cx="304800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6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8" grpId="0" animBg="1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PWR vs RBM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4"/>
          <a:stretch>
            <a:fillRect/>
          </a:stretch>
        </p:blipFill>
        <p:spPr>
          <a:xfrm>
            <a:off x="683568" y="1268760"/>
            <a:ext cx="7777163" cy="42640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57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p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90" y="1377818"/>
            <a:ext cx="8663190" cy="464347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0" y="89942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>
                <a:solidFill>
                  <a:srgbClr val="002060"/>
                </a:solidFill>
              </a:rPr>
              <a:t>1942. december – a chicagói „atommáglya”</a:t>
            </a:r>
          </a:p>
        </p:txBody>
      </p:sp>
      <p:sp>
        <p:nvSpPr>
          <p:cNvPr id="4" name="Téglalap 3"/>
          <p:cNvSpPr/>
          <p:nvPr/>
        </p:nvSpPr>
        <p:spPr>
          <a:xfrm>
            <a:off x="285720" y="6095037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>
                <a:solidFill>
                  <a:srgbClr val="002060"/>
                </a:solidFill>
              </a:rPr>
              <a:t>Az első mesterséges önfenntartó hasadásos láncreakció - kísérleti </a:t>
            </a:r>
            <a:r>
              <a:rPr lang="hu-HU" dirty="0" err="1" smtClean="0">
                <a:solidFill>
                  <a:srgbClr val="002060"/>
                </a:solidFill>
              </a:rPr>
              <a:t>minireaktor</a:t>
            </a:r>
            <a:endParaRPr lang="hu-HU" dirty="0" smtClean="0">
              <a:solidFill>
                <a:srgbClr val="002060"/>
              </a:solidFill>
            </a:endParaRPr>
          </a:p>
          <a:p>
            <a:pPr algn="ctr"/>
            <a:r>
              <a:rPr lang="hu-HU" dirty="0" smtClean="0">
                <a:solidFill>
                  <a:srgbClr val="002060"/>
                </a:solidFill>
              </a:rPr>
              <a:t>(30 kW </a:t>
            </a:r>
            <a:r>
              <a:rPr lang="hu-HU" dirty="0" err="1" smtClean="0">
                <a:solidFill>
                  <a:srgbClr val="002060"/>
                </a:solidFill>
              </a:rPr>
              <a:t>hőteljesítmény</a:t>
            </a:r>
            <a:r>
              <a:rPr lang="hu-HU" dirty="0" smtClean="0">
                <a:solidFill>
                  <a:srgbClr val="002060"/>
                </a:solidFill>
              </a:rPr>
              <a:t>, hűtés nélküli)</a:t>
            </a:r>
          </a:p>
        </p:txBody>
      </p:sp>
      <p:sp>
        <p:nvSpPr>
          <p:cNvPr id="5" name="Téglalap 4"/>
          <p:cNvSpPr/>
          <p:nvPr/>
        </p:nvSpPr>
        <p:spPr>
          <a:xfrm>
            <a:off x="0" y="36459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dirty="0" smtClean="0">
                <a:solidFill>
                  <a:srgbClr val="002060"/>
                </a:solidFill>
              </a:rPr>
              <a:t>A grafit moderátor nem ördögtől való gondolat</a:t>
            </a:r>
            <a:endParaRPr lang="hu-HU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4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HanfordAerial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672"/>
            <a:ext cx="9144000" cy="531738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4462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hanfordi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(USA</a:t>
            </a: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grafitmoderátoros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plutóniumtermelő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reaktorok (1944-től)</a:t>
            </a:r>
          </a:p>
        </p:txBody>
      </p:sp>
      <p:sp>
        <p:nvSpPr>
          <p:cNvPr id="4" name="Téglalap 3"/>
          <p:cNvSpPr/>
          <p:nvPr/>
        </p:nvSpPr>
        <p:spPr>
          <a:xfrm>
            <a:off x="0" y="587727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Innen származott a Nagaszakira ledobott bomba hasadóanyaga. Amint megtermelték velük a nukleáris arzenálhoz szükséges plutónium mennyiséget, fokozatosan leállították őket,</a:t>
            </a:r>
          </a:p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részben a pozitív üregegyüttható okozta instabilitásuk miatt</a:t>
            </a:r>
          </a:p>
        </p:txBody>
      </p:sp>
    </p:spTree>
    <p:extLst>
      <p:ext uri="{BB962C8B-B14F-4D97-AF65-F5344CB8AC3E}">
        <p14:creationId xmlns:p14="http://schemas.microsoft.com/office/powerpoint/2010/main" val="259051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2420888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Miért kell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hasadóképes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Pu-239-et termelni,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ha lehet bányászni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hasadóképes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U-235 a természetből?</a:t>
            </a:r>
          </a:p>
          <a:p>
            <a:pPr algn="ctr"/>
            <a:endParaRPr lang="hu-HU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Mert az urándúsítás az atombombához szükséges 90 % U-235 szintre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rendkívül nehézkes és drága,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viszont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plutóniumtermelő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reaktor „könnyen” építhető</a:t>
            </a:r>
          </a:p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alacsony dúsítású vagy akár dúsítatlan uránnal is.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84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1547664" y="974338"/>
            <a:ext cx="22860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smtClean="0">
                <a:solidFill>
                  <a:srgbClr val="339933"/>
                </a:solidFill>
              </a:rPr>
              <a:t>&lt; 1 %</a:t>
            </a:r>
          </a:p>
          <a:p>
            <a:endParaRPr lang="hu-HU" sz="800" b="1" smtClean="0">
              <a:solidFill>
                <a:srgbClr val="339933"/>
              </a:solidFill>
            </a:endParaRPr>
          </a:p>
          <a:p>
            <a:r>
              <a:rPr lang="hu-HU" b="1" smtClean="0">
                <a:solidFill>
                  <a:srgbClr val="339933"/>
                </a:solidFill>
              </a:rPr>
              <a:t>U–235</a:t>
            </a:r>
          </a:p>
          <a:p>
            <a:endParaRPr lang="hu-HU" sz="800" b="1" smtClean="0">
              <a:solidFill>
                <a:srgbClr val="339933"/>
              </a:solidFill>
            </a:endParaRPr>
          </a:p>
          <a:p>
            <a:r>
              <a:rPr lang="hu-HU" b="1" smtClean="0">
                <a:solidFill>
                  <a:srgbClr val="339933"/>
                </a:solidFill>
              </a:rPr>
              <a:t>hasítható</a:t>
            </a:r>
          </a:p>
          <a:p>
            <a:r>
              <a:rPr lang="hu-HU" b="1" smtClean="0">
                <a:solidFill>
                  <a:srgbClr val="339933"/>
                </a:solidFill>
              </a:rPr>
              <a:t>(lassú neutronnal)</a:t>
            </a:r>
            <a:endParaRPr lang="hu-HU" b="1">
              <a:solidFill>
                <a:srgbClr val="339933"/>
              </a:solidFill>
            </a:endParaRPr>
          </a:p>
        </p:txBody>
      </p:sp>
      <p:pic>
        <p:nvPicPr>
          <p:cNvPr id="14" name="Kép 13" descr="600px-Symbol_OK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62308" y="1188652"/>
            <a:ext cx="900000" cy="900000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4788024" y="4869160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U–238   +   neutron  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→ →   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Pu-239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6467040" y="5397023"/>
            <a:ext cx="264146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↑</a:t>
            </a:r>
          </a:p>
          <a:p>
            <a:pPr algn="ctr"/>
            <a:r>
              <a:rPr lang="hu-HU" sz="400" b="1" dirty="0" smtClean="0">
                <a:solidFill>
                  <a:srgbClr val="FF0000"/>
                </a:solidFill>
              </a:rPr>
              <a:t/>
            </a:r>
            <a:br>
              <a:rPr lang="hu-HU" sz="400" b="1" dirty="0" smtClean="0">
                <a:solidFill>
                  <a:srgbClr val="FF0000"/>
                </a:solidFill>
              </a:rPr>
            </a:br>
            <a:r>
              <a:rPr lang="hu-HU" b="1" dirty="0" smtClean="0">
                <a:solidFill>
                  <a:srgbClr val="FF0000"/>
                </a:solidFill>
              </a:rPr>
              <a:t>az </a:t>
            </a:r>
            <a:r>
              <a:rPr lang="hu-HU" b="1" dirty="0" smtClean="0">
                <a:solidFill>
                  <a:srgbClr val="00B050"/>
                </a:solidFill>
              </a:rPr>
              <a:t>U-235</a:t>
            </a:r>
            <a:r>
              <a:rPr lang="hu-HU" b="1" dirty="0" smtClean="0">
                <a:solidFill>
                  <a:srgbClr val="FF0000"/>
                </a:solidFill>
              </a:rPr>
              <a:t>-höz hasonló,</a:t>
            </a:r>
            <a:br>
              <a:rPr lang="hu-HU" b="1" dirty="0" smtClean="0">
                <a:solidFill>
                  <a:srgbClr val="FF0000"/>
                </a:solidFill>
              </a:rPr>
            </a:br>
            <a:r>
              <a:rPr lang="hu-HU" b="1" dirty="0" smtClean="0">
                <a:solidFill>
                  <a:srgbClr val="FF0000"/>
                </a:solidFill>
              </a:rPr>
              <a:t>kiváló hasadóanyag</a:t>
            </a:r>
          </a:p>
          <a:p>
            <a:pPr algn="ctr"/>
            <a:r>
              <a:rPr lang="hu-HU" b="1" dirty="0" smtClean="0">
                <a:solidFill>
                  <a:srgbClr val="FF0000"/>
                </a:solidFill>
              </a:rPr>
              <a:t>(Nagaszaki bomba )</a:t>
            </a:r>
          </a:p>
        </p:txBody>
      </p:sp>
      <p:pic>
        <p:nvPicPr>
          <p:cNvPr id="11" name="Kép 10" descr="600px-Symbol_OK_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1264" y="5517232"/>
            <a:ext cx="1086960" cy="1086960"/>
          </a:xfrm>
          <a:prstGeom prst="rect">
            <a:avLst/>
          </a:prstGeom>
        </p:spPr>
      </p:pic>
      <p:graphicFrame>
        <p:nvGraphicFramePr>
          <p:cNvPr id="12" name="Diagra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0830718"/>
              </p:ext>
            </p:extLst>
          </p:nvPr>
        </p:nvGraphicFramePr>
        <p:xfrm>
          <a:off x="452154" y="2852936"/>
          <a:ext cx="424220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Szövegdoboz 12"/>
          <p:cNvSpPr txBox="1"/>
          <p:nvPr/>
        </p:nvSpPr>
        <p:spPr>
          <a:xfrm>
            <a:off x="4694356" y="2924944"/>
            <a:ext cx="437823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&gt; 99 %</a:t>
            </a:r>
          </a:p>
          <a:p>
            <a:endParaRPr lang="hu-HU" sz="800" b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hu-HU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U–238</a:t>
            </a:r>
          </a:p>
          <a:p>
            <a:endParaRPr lang="hu-HU" sz="800" b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nem hasítható neutronnal</a:t>
            </a:r>
            <a:br>
              <a:rPr lang="hu-HU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hu-HU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(csak igen nagy energiájú</a:t>
            </a:r>
            <a:r>
              <a:rPr lang="hu-HU" b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neutronnal)</a:t>
            </a:r>
          </a:p>
          <a:p>
            <a:endParaRPr lang="hu-HU" sz="800" b="1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elnyeli a közepes sebességű</a:t>
            </a:r>
            <a:r>
              <a:rPr lang="hu-HU" b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neutronokat</a:t>
            </a: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6000" contrast="-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815" y="2564904"/>
            <a:ext cx="686125" cy="957858"/>
          </a:xfrm>
          <a:prstGeom prst="rect">
            <a:avLst/>
          </a:prstGeom>
        </p:spPr>
      </p:pic>
      <p:sp>
        <p:nvSpPr>
          <p:cNvPr id="16" name="Szövegdoboz 15"/>
          <p:cNvSpPr txBox="1"/>
          <p:nvPr/>
        </p:nvSpPr>
        <p:spPr>
          <a:xfrm>
            <a:off x="0" y="228407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smtClean="0">
                <a:solidFill>
                  <a:schemeClr val="tx2"/>
                </a:solidFill>
              </a:rPr>
              <a:t>U</a:t>
            </a:r>
            <a:r>
              <a:rPr lang="en-US" sz="2200" smtClean="0">
                <a:solidFill>
                  <a:schemeClr val="tx2"/>
                </a:solidFill>
              </a:rPr>
              <a:t>rán</a:t>
            </a:r>
            <a:r>
              <a:rPr lang="hu-HU" sz="2200" smtClean="0">
                <a:solidFill>
                  <a:schemeClr val="tx2"/>
                </a:solidFill>
              </a:rPr>
              <a:t>izotópok a</a:t>
            </a:r>
            <a:r>
              <a:rPr lang="en-US" sz="2200" smtClean="0">
                <a:solidFill>
                  <a:schemeClr val="tx2"/>
                </a:solidFill>
              </a:rPr>
              <a:t> </a:t>
            </a:r>
            <a:r>
              <a:rPr lang="en-US" sz="2200" err="1" smtClean="0">
                <a:solidFill>
                  <a:schemeClr val="tx2"/>
                </a:solidFill>
              </a:rPr>
              <a:t>természetes</a:t>
            </a:r>
            <a:r>
              <a:rPr lang="en-US" sz="2200" smtClean="0">
                <a:solidFill>
                  <a:schemeClr val="tx2"/>
                </a:solidFill>
              </a:rPr>
              <a:t> (</a:t>
            </a:r>
            <a:r>
              <a:rPr lang="en-US" sz="2200" err="1" smtClean="0">
                <a:solidFill>
                  <a:schemeClr val="tx2"/>
                </a:solidFill>
              </a:rPr>
              <a:t>bányászott</a:t>
            </a:r>
            <a:r>
              <a:rPr lang="en-US" sz="2200" smtClean="0">
                <a:solidFill>
                  <a:schemeClr val="tx2"/>
                </a:solidFill>
              </a:rPr>
              <a:t>)</a:t>
            </a:r>
            <a:r>
              <a:rPr lang="hu-HU" sz="2200" smtClean="0">
                <a:solidFill>
                  <a:schemeClr val="tx2"/>
                </a:solidFill>
              </a:rPr>
              <a:t> uránban</a:t>
            </a:r>
            <a:endParaRPr lang="en-US" sz="220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86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587727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Az EU csatlakozás feltételeiként mindkét blokkot le kellett állítani, az egyikét már a csatlakozáskor (2004). A másik, szintén 1360 MW-os blokk Litvánia áramfogyasztásának 78 %-át állította elő a 2009. december 31-ei leállításig.</a:t>
            </a:r>
          </a:p>
        </p:txBody>
      </p:sp>
      <p:pic>
        <p:nvPicPr>
          <p:cNvPr id="4" name="Kép 3" descr="Elektrownia_Ignali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770" y="611190"/>
            <a:ext cx="7006606" cy="5114311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0" y="14285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Egy RBMK </a:t>
            </a:r>
            <a:r>
              <a:rPr lang="hu-HU" dirty="0">
                <a:solidFill>
                  <a:schemeClr val="tx2">
                    <a:lumMod val="75000"/>
                  </a:schemeClr>
                </a:solidFill>
              </a:rPr>
              <a:t>az </a:t>
            </a:r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Európai Unió területére is bejutott, és működött 6 éven át (</a:t>
            </a:r>
            <a:r>
              <a:rPr lang="hu-HU" dirty="0" err="1" smtClean="0">
                <a:solidFill>
                  <a:schemeClr val="tx2">
                    <a:lumMod val="75000"/>
                  </a:schemeClr>
                </a:solidFill>
              </a:rPr>
              <a:t>Ignalina</a:t>
            </a:r>
            <a:r>
              <a:rPr lang="hu-HU" dirty="0">
                <a:solidFill>
                  <a:schemeClr val="tx2">
                    <a:lumMod val="75000"/>
                  </a:schemeClr>
                </a:solidFill>
              </a:rPr>
              <a:t>, Litvánia</a:t>
            </a:r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83568" y="79464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De nemcsak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plutóniumtermelésre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építettek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grafitmoderátoros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reaktorokat,</a:t>
            </a:r>
          </a:p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és nemcsak régebben: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Nagy-Britanniában ma is működik 17 db szén-dioxid gázhűtéses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grafitmoderátoros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villamosenergia-termelő reaktor.</a:t>
            </a:r>
          </a:p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Önmagában a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grafitmoderátoros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megoldás nem okoz balesetet.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74296"/>
            <a:ext cx="6214331" cy="4663016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395537" y="6300028"/>
            <a:ext cx="84249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Heysham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Atomerőmű (UK) egyik reaktora, épült 1970-1983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6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39208" y="142852"/>
            <a:ext cx="8133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hu-HU" sz="2400" smtClean="0">
                <a:solidFill>
                  <a:schemeClr val="tx2">
                    <a:lumMod val="50000"/>
                  </a:schemeClr>
                </a:solidFill>
              </a:rPr>
              <a:t>Az RBMK hátrányai </a:t>
            </a:r>
          </a:p>
        </p:txBody>
      </p:sp>
      <p:sp>
        <p:nvSpPr>
          <p:cNvPr id="3" name="Téglalap 2"/>
          <p:cNvSpPr/>
          <p:nvPr/>
        </p:nvSpPr>
        <p:spPr>
          <a:xfrm>
            <a:off x="439208" y="714356"/>
            <a:ext cx="8133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2.	Veszélyes kémiai kombináció:</a:t>
            </a: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-1" y="2567806"/>
            <a:ext cx="404229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000" b="0" i="0" u="none" strike="noStrike" cap="none" normalizeH="0" baseline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1100 °C felett: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ea typeface="Calibri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hu-HU" sz="2400" b="0" i="0" u="none" strike="noStrike" cap="none" normalizeH="0" baseline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Zr</a:t>
            </a:r>
            <a:r>
              <a:rPr kumimoji="0" lang="hu-HU" sz="2400" b="0" i="0" u="none" strike="noStrike" cap="none" normalizeH="0" baseline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+ 2H</a:t>
            </a:r>
            <a:r>
              <a:rPr kumimoji="0" lang="hu-HU" sz="2400" b="0" i="0" u="none" strike="noStrike" cap="none" normalizeH="0" baseline="-3000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2</a:t>
            </a:r>
            <a:r>
              <a:rPr kumimoji="0" lang="hu-HU" sz="2400" b="0" i="0" u="none" strike="noStrike" cap="none" normalizeH="0" baseline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O → ZrO</a:t>
            </a:r>
            <a:r>
              <a:rPr kumimoji="0" lang="hu-HU" sz="2400" b="0" i="0" u="none" strike="noStrike" cap="none" normalizeH="0" baseline="-3000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2</a:t>
            </a:r>
            <a:r>
              <a:rPr kumimoji="0" lang="hu-HU" sz="2400" b="0" i="0" u="none" strike="noStrike" cap="none" normalizeH="0" baseline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+ H</a:t>
            </a:r>
            <a:r>
              <a:rPr kumimoji="0" lang="hu-HU" sz="2400" b="0" i="0" u="none" strike="noStrike" cap="none" normalizeH="0" baseline="-3000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2</a:t>
            </a:r>
            <a:endParaRPr lang="hu-HU" sz="2400" smtClean="0">
              <a:solidFill>
                <a:schemeClr val="accent2">
                  <a:lumMod val="50000"/>
                </a:schemeClr>
              </a:solidFill>
              <a:ea typeface="Calibri" pitchFamily="34" charset="0"/>
              <a:cs typeface="Arial" pitchFamily="34" charset="0"/>
            </a:endParaRPr>
          </a:p>
        </p:txBody>
      </p:sp>
      <p:cxnSp>
        <p:nvCxnSpPr>
          <p:cNvPr id="10" name="Egyenes összekötő nyíllal 9"/>
          <p:cNvCxnSpPr/>
          <p:nvPr/>
        </p:nvCxnSpPr>
        <p:spPr>
          <a:xfrm flipH="1" flipV="1">
            <a:off x="3347865" y="3521914"/>
            <a:ext cx="576063" cy="2135558"/>
          </a:xfrm>
          <a:prstGeom prst="straightConnector1">
            <a:avLst/>
          </a:prstGeom>
          <a:ln w="254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 flipH="1" flipV="1">
            <a:off x="2542096" y="4077072"/>
            <a:ext cx="1381832" cy="1580400"/>
          </a:xfrm>
          <a:prstGeom prst="straightConnector1">
            <a:avLst/>
          </a:prstGeom>
          <a:ln w="254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 flipH="1" flipV="1">
            <a:off x="3131840" y="4149080"/>
            <a:ext cx="792088" cy="1508392"/>
          </a:xfrm>
          <a:prstGeom prst="straightConnector1">
            <a:avLst/>
          </a:prstGeom>
          <a:ln w="254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bbanás 2 11"/>
          <p:cNvSpPr/>
          <p:nvPr/>
        </p:nvSpPr>
        <p:spPr>
          <a:xfrm rot="-420000">
            <a:off x="1933191" y="4053452"/>
            <a:ext cx="4526333" cy="3058553"/>
          </a:xfrm>
          <a:prstGeom prst="irregularSeal2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2915816" y="5057889"/>
            <a:ext cx="2592288" cy="1323439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hu-HU" sz="2000">
                <a:solidFill>
                  <a:srgbClr val="540000"/>
                </a:solidFill>
              </a:rPr>
              <a:t> </a:t>
            </a:r>
            <a:r>
              <a:rPr lang="hu-HU" sz="2000" smtClean="0">
                <a:solidFill>
                  <a:srgbClr val="540000"/>
                </a:solidFill>
              </a:rPr>
              <a:t>   a levegő oxigénjével</a:t>
            </a:r>
            <a:br>
              <a:rPr lang="hu-HU" sz="2000" smtClean="0">
                <a:solidFill>
                  <a:srgbClr val="540000"/>
                </a:solidFill>
              </a:rPr>
            </a:br>
            <a:r>
              <a:rPr lang="hu-HU" sz="2000" smtClean="0">
                <a:solidFill>
                  <a:srgbClr val="540000"/>
                </a:solidFill>
              </a:rPr>
              <a:t>      keveredve</a:t>
            </a:r>
            <a:br>
              <a:rPr lang="hu-HU" sz="2000" smtClean="0">
                <a:solidFill>
                  <a:srgbClr val="540000"/>
                </a:solidFill>
              </a:rPr>
            </a:br>
            <a:r>
              <a:rPr lang="hu-HU" sz="2000" smtClean="0">
                <a:solidFill>
                  <a:srgbClr val="540000"/>
                </a:solidFill>
              </a:rPr>
              <a:t>robbanóképes</a:t>
            </a:r>
            <a:br>
              <a:rPr lang="hu-HU" sz="2000" smtClean="0">
                <a:solidFill>
                  <a:srgbClr val="540000"/>
                </a:solidFill>
              </a:rPr>
            </a:br>
            <a:r>
              <a:rPr lang="hu-HU" sz="2000" smtClean="0">
                <a:solidFill>
                  <a:srgbClr val="540000"/>
                </a:solidFill>
              </a:rPr>
              <a:t>      gázok</a:t>
            </a:r>
            <a:endParaRPr lang="hu-HU" sz="2000">
              <a:solidFill>
                <a:srgbClr val="540000"/>
              </a:solidFill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827584" y="1353542"/>
            <a:ext cx="1714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grafit (C) </a:t>
            </a:r>
          </a:p>
          <a:p>
            <a:pPr marL="514350" indent="-514350" algn="ctr"/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cirkónium (</a:t>
            </a:r>
            <a:r>
              <a:rPr lang="hu-HU" err="1" smtClean="0">
                <a:solidFill>
                  <a:schemeClr val="tx2">
                    <a:lumMod val="50000"/>
                  </a:schemeClr>
                </a:solidFill>
              </a:rPr>
              <a:t>Zr</a:t>
            </a:r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514350" indent="-514350" algn="ctr"/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víz (</a:t>
            </a:r>
            <a:r>
              <a:rPr lang="hu-HU" smtClean="0"/>
              <a:t>H</a:t>
            </a:r>
            <a:r>
              <a:rPr lang="hu-HU" baseline="-25000" smtClean="0"/>
              <a:t>2</a:t>
            </a:r>
            <a:r>
              <a:rPr lang="hu-HU" smtClean="0"/>
              <a:t>O)</a:t>
            </a:r>
            <a:endParaRPr lang="hu-HU"/>
          </a:p>
        </p:txBody>
      </p:sp>
      <p:sp>
        <p:nvSpPr>
          <p:cNvPr id="22" name="Jobb oldali kapcsos zárójel 21"/>
          <p:cNvSpPr/>
          <p:nvPr/>
        </p:nvSpPr>
        <p:spPr>
          <a:xfrm>
            <a:off x="2470658" y="1424980"/>
            <a:ext cx="214314" cy="785818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églalap 22"/>
          <p:cNvSpPr/>
          <p:nvPr/>
        </p:nvSpPr>
        <p:spPr>
          <a:xfrm>
            <a:off x="2684972" y="1639294"/>
            <a:ext cx="1357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egy helyen</a:t>
            </a:r>
          </a:p>
        </p:txBody>
      </p:sp>
      <p:sp>
        <p:nvSpPr>
          <p:cNvPr id="38" name="Téglalap 37"/>
          <p:cNvSpPr/>
          <p:nvPr/>
        </p:nvSpPr>
        <p:spPr>
          <a:xfrm>
            <a:off x="0" y="3717032"/>
            <a:ext cx="4042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2400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Arial" pitchFamily="34" charset="0"/>
              </a:rPr>
              <a:t>C + H</a:t>
            </a:r>
            <a:r>
              <a:rPr lang="hu-HU" sz="2400" baseline="-30000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Arial" pitchFamily="34" charset="0"/>
              </a:rPr>
              <a:t>2</a:t>
            </a:r>
            <a:r>
              <a:rPr lang="hu-HU" sz="2400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Arial" pitchFamily="34" charset="0"/>
              </a:rPr>
              <a:t>O → CO + H</a:t>
            </a:r>
            <a:r>
              <a:rPr lang="hu-HU" sz="2400" baseline="-30000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Arial" pitchFamily="34" charset="0"/>
              </a:rPr>
              <a:t>2</a:t>
            </a:r>
            <a:endParaRPr lang="hu-HU" sz="240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6" name="Kép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" r="-5495"/>
          <a:stretch/>
        </p:blipFill>
        <p:spPr>
          <a:xfrm>
            <a:off x="6336000" y="3518123"/>
            <a:ext cx="2857500" cy="2143125"/>
          </a:xfrm>
          <a:prstGeom prst="rect">
            <a:avLst/>
          </a:prstGeom>
        </p:spPr>
      </p:pic>
      <p:sp>
        <p:nvSpPr>
          <p:cNvPr id="39" name="Ellipszis feliratnak 38"/>
          <p:cNvSpPr/>
          <p:nvPr/>
        </p:nvSpPr>
        <p:spPr>
          <a:xfrm>
            <a:off x="4355976" y="1049834"/>
            <a:ext cx="3024336" cy="1731094"/>
          </a:xfrm>
          <a:prstGeom prst="wedgeEllipseCallout">
            <a:avLst>
              <a:gd name="adj1" fmla="val 31371"/>
              <a:gd name="adj2" fmla="val 125123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Szövegdoboz 39"/>
          <p:cNvSpPr txBox="1"/>
          <p:nvPr/>
        </p:nvSpPr>
        <p:spPr>
          <a:xfrm>
            <a:off x="4427984" y="1231592"/>
            <a:ext cx="2904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mtClean="0"/>
              <a:t>...ha grafit nincs is,</a:t>
            </a:r>
            <a:br>
              <a:rPr lang="hu-HU" smtClean="0"/>
            </a:br>
            <a:r>
              <a:rPr lang="hu-HU" smtClean="0"/>
              <a:t>de cirkónium + víz</a:t>
            </a:r>
            <a:br>
              <a:rPr lang="hu-HU" smtClean="0"/>
            </a:br>
            <a:r>
              <a:rPr lang="hu-HU" smtClean="0"/>
              <a:t>szinte minden atomreaktorban</a:t>
            </a:r>
            <a:br>
              <a:rPr lang="hu-HU" smtClean="0"/>
            </a:br>
            <a:r>
              <a:rPr lang="hu-HU" smtClean="0"/>
              <a:t>van...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4274" grpId="0"/>
      <p:bldP spid="12" grpId="0" animBg="1"/>
      <p:bldP spid="8" grpId="0"/>
      <p:bldP spid="21" grpId="0"/>
      <p:bldP spid="22" grpId="0" animBg="1"/>
      <p:bldP spid="23" grpId="0"/>
      <p:bldP spid="38" grpId="0"/>
      <p:bldP spid="39" grpId="0" animBg="1"/>
      <p:bldP spid="4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39208" y="142852"/>
            <a:ext cx="8133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hu-HU" sz="2400" smtClean="0">
                <a:solidFill>
                  <a:schemeClr val="tx2">
                    <a:lumMod val="50000"/>
                  </a:schemeClr>
                </a:solidFill>
              </a:rPr>
              <a:t>Az RBMK hátrányai </a:t>
            </a:r>
          </a:p>
        </p:txBody>
      </p:sp>
      <p:sp>
        <p:nvSpPr>
          <p:cNvPr id="3" name="Téglalap 2"/>
          <p:cNvSpPr/>
          <p:nvPr/>
        </p:nvSpPr>
        <p:spPr>
          <a:xfrm>
            <a:off x="439208" y="714356"/>
            <a:ext cx="240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 startAt="3"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Sem nyomásálló reaktortartály (konténer) nincs...</a:t>
            </a:r>
          </a:p>
        </p:txBody>
      </p:sp>
      <p:pic>
        <p:nvPicPr>
          <p:cNvPr id="12" name="Kép 11" descr="paksi-reaktortartal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286015"/>
            <a:ext cx="2247900" cy="3286125"/>
          </a:xfrm>
          <a:prstGeom prst="rect">
            <a:avLst/>
          </a:prstGeom>
        </p:spPr>
      </p:pic>
      <p:pic>
        <p:nvPicPr>
          <p:cNvPr id="13" name="Kép 12" descr="800px-Watts_Bar_Nuclear_Power_Pla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2285992"/>
            <a:ext cx="4876800" cy="3261360"/>
          </a:xfrm>
          <a:prstGeom prst="rect">
            <a:avLst/>
          </a:prstGeom>
        </p:spPr>
      </p:pic>
      <p:pic>
        <p:nvPicPr>
          <p:cNvPr id="14" name="Kép 13" descr="0719iran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8590" y="2285992"/>
            <a:ext cx="4833938" cy="3219403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4140847" y="714356"/>
            <a:ext cx="35274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... sem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erős vasbeton védőépület (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konténment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) nincsen.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39208" y="142852"/>
            <a:ext cx="8133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hu-HU" sz="2400" smtClean="0">
                <a:solidFill>
                  <a:schemeClr val="tx2">
                    <a:lumMod val="50000"/>
                  </a:schemeClr>
                </a:solidFill>
              </a:rPr>
              <a:t>Az RBMK hátrányai </a:t>
            </a:r>
          </a:p>
        </p:txBody>
      </p:sp>
      <p:sp>
        <p:nvSpPr>
          <p:cNvPr id="3" name="Téglalap 2"/>
          <p:cNvSpPr/>
          <p:nvPr/>
        </p:nvSpPr>
        <p:spPr>
          <a:xfrm>
            <a:off x="439208" y="714356"/>
            <a:ext cx="8133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4.	A 200 szabályzórúd automatikus mozgatása bonyolult, nehéz (hibalehetőség)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909"/>
          <a:stretch>
            <a:fillRect/>
          </a:stretch>
        </p:blipFill>
        <p:spPr bwMode="auto">
          <a:xfrm>
            <a:off x="167830" y="1152000"/>
            <a:ext cx="4032448" cy="55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Jobb oldali kapcsos zárójel 5"/>
          <p:cNvSpPr/>
          <p:nvPr/>
        </p:nvSpPr>
        <p:spPr>
          <a:xfrm>
            <a:off x="4197719" y="5400000"/>
            <a:ext cx="302273" cy="600224"/>
          </a:xfrm>
          <a:prstGeom prst="rightBrace">
            <a:avLst>
              <a:gd name="adj1" fmla="val 0"/>
              <a:gd name="adj2" fmla="val 5163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4644008" y="5505752"/>
            <a:ext cx="449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312 urántartalmú kazetta</a:t>
            </a:r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644008" y="5955228"/>
            <a:ext cx="2389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smtClean="0">
                <a:solidFill>
                  <a:srgbClr val="CC0000"/>
                </a:solidFill>
              </a:rPr>
              <a:t>7 szabályzó rúd    →</a:t>
            </a:r>
            <a:endParaRPr lang="hu-HU" b="1">
              <a:solidFill>
                <a:srgbClr val="CC000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644008" y="6223587"/>
            <a:ext cx="206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smtClean="0">
                <a:solidFill>
                  <a:srgbClr val="000099"/>
                </a:solidFill>
              </a:rPr>
              <a:t>30 biztonsági rúd</a:t>
            </a:r>
            <a:endParaRPr lang="hu-HU" b="1">
              <a:solidFill>
                <a:srgbClr val="000099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5364088" y="2156663"/>
            <a:ext cx="223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Összehasonlításul:</a:t>
            </a:r>
          </a:p>
          <a:p>
            <a:pPr algn="ctr"/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egy paksi reaktor aktív zónájának keresztmetszete</a:t>
            </a:r>
            <a:endParaRPr lang="hu-H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6804248" y="5805264"/>
            <a:ext cx="2112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>
                <a:solidFill>
                  <a:srgbClr val="CC0000"/>
                </a:solidFill>
              </a:rPr>
              <a:t>nem </a:t>
            </a:r>
            <a:r>
              <a:rPr lang="hu-HU" b="1" smtClean="0">
                <a:solidFill>
                  <a:srgbClr val="CC0000"/>
                </a:solidFill>
              </a:rPr>
              <a:t>pedig 200,</a:t>
            </a:r>
            <a:br>
              <a:rPr lang="hu-HU" b="1" smtClean="0">
                <a:solidFill>
                  <a:srgbClr val="CC0000"/>
                </a:solidFill>
              </a:rPr>
            </a:br>
            <a:r>
              <a:rPr lang="hu-HU" b="1" smtClean="0">
                <a:solidFill>
                  <a:srgbClr val="CC0000"/>
                </a:solidFill>
              </a:rPr>
              <a:t>ahogy Csernobilban</a:t>
            </a:r>
            <a:endParaRPr lang="hu-HU" b="1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8" grpId="0"/>
      <p:bldP spid="9" grpId="0"/>
      <p:bldP spid="10" grpId="0"/>
      <p:bldP spid="11" grpId="0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39208" y="142852"/>
            <a:ext cx="8133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hu-HU" sz="2400" smtClean="0">
                <a:solidFill>
                  <a:schemeClr val="tx2">
                    <a:lumMod val="50000"/>
                  </a:schemeClr>
                </a:solidFill>
              </a:rPr>
              <a:t>Az RBMK hátrányai </a:t>
            </a:r>
          </a:p>
        </p:txBody>
      </p:sp>
      <p:sp>
        <p:nvSpPr>
          <p:cNvPr id="3" name="Téglalap 2"/>
          <p:cNvSpPr/>
          <p:nvPr/>
        </p:nvSpPr>
        <p:spPr>
          <a:xfrm>
            <a:off x="439208" y="714356"/>
            <a:ext cx="8133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 startAt="5"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Az aktív zóna mérete óriási 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/>
          <a:srcRect t="-3932" b="-2124"/>
          <a:stretch>
            <a:fillRect/>
          </a:stretch>
        </p:blipFill>
        <p:spPr>
          <a:xfrm>
            <a:off x="769608" y="1745559"/>
            <a:ext cx="7588606" cy="5112465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0" y="141277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a zóna egyes részei is „megszaladhatnak” (lokálisan)</a:t>
            </a:r>
          </a:p>
        </p:txBody>
      </p:sp>
      <p:sp>
        <p:nvSpPr>
          <p:cNvPr id="6" name="Téglalap 5"/>
          <p:cNvSpPr/>
          <p:nvPr/>
        </p:nvSpPr>
        <p:spPr>
          <a:xfrm>
            <a:off x="0" y="105273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↓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39208" y="142852"/>
            <a:ext cx="8133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hu-HU" sz="2400" smtClean="0">
                <a:solidFill>
                  <a:schemeClr val="tx2">
                    <a:lumMod val="50000"/>
                  </a:schemeClr>
                </a:solidFill>
              </a:rPr>
              <a:t>Az RBMK hátrányai </a:t>
            </a:r>
          </a:p>
        </p:txBody>
      </p:sp>
      <p:sp>
        <p:nvSpPr>
          <p:cNvPr id="3" name="Téglalap 2"/>
          <p:cNvSpPr/>
          <p:nvPr/>
        </p:nvSpPr>
        <p:spPr>
          <a:xfrm>
            <a:off x="439208" y="710967"/>
            <a:ext cx="8597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 startAt="6"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neutronelnyelő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szabályozórudak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aljához csatlakozó grafit toldalék tervezési hibás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571472" y="1772816"/>
            <a:ext cx="846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Korábban az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Ignalina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erőműben, majd Csernobil próbaüzemén is észlelték ezt a hátrányt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71472" y="2708920"/>
            <a:ext cx="8465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Az RBMK tervezői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ezt a problémát (is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) az üzemviteli szabályzatba foglalt tiltásokkal „kezelték” 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tilos a rudakat a megengedett magasság fölé kihúzni a zónából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tilos a névleges teljesítmény 30 %-a alatt a reaktor üzemeltetése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71472" y="4427820"/>
            <a:ext cx="846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Nézzük meg ezt a tervezési hibát részletesen!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6" y="188640"/>
            <a:ext cx="9073723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5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-1323528"/>
            <a:ext cx="360000" cy="45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000" y="1179256"/>
            <a:ext cx="360000" cy="45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kerekített téglalap feliratnak 1"/>
          <p:cNvSpPr/>
          <p:nvPr/>
        </p:nvSpPr>
        <p:spPr>
          <a:xfrm>
            <a:off x="4572317" y="2132856"/>
            <a:ext cx="2952012" cy="1044696"/>
          </a:xfrm>
          <a:prstGeom prst="wedgeRoundRectCallout">
            <a:avLst>
              <a:gd name="adj1" fmla="val -55680"/>
              <a:gd name="adj2" fmla="val 14516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</a:rPr>
              <a:t>Grafit tömbök</a:t>
            </a:r>
            <a:endParaRPr lang="hu-H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9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6" y="188640"/>
            <a:ext cx="9073723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5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-1323528"/>
            <a:ext cx="360000" cy="45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000" y="1179256"/>
            <a:ext cx="360000" cy="45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kerekített téglalap feliratnak 1"/>
          <p:cNvSpPr/>
          <p:nvPr/>
        </p:nvSpPr>
        <p:spPr>
          <a:xfrm>
            <a:off x="4572317" y="2132856"/>
            <a:ext cx="2952012" cy="1044696"/>
          </a:xfrm>
          <a:prstGeom prst="wedgeRoundRectCallout">
            <a:avLst>
              <a:gd name="adj1" fmla="val -75900"/>
              <a:gd name="adj2" fmla="val 12449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</a:rPr>
              <a:t>Fűtőelem</a:t>
            </a:r>
            <a:endParaRPr lang="hu-H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94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6" y="188640"/>
            <a:ext cx="9073723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5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-1323528"/>
            <a:ext cx="360000" cy="45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000" y="1179256"/>
            <a:ext cx="360000" cy="45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kerekített téglalap feliratnak 1"/>
          <p:cNvSpPr/>
          <p:nvPr/>
        </p:nvSpPr>
        <p:spPr>
          <a:xfrm>
            <a:off x="2843808" y="3392416"/>
            <a:ext cx="2952012" cy="1044696"/>
          </a:xfrm>
          <a:prstGeom prst="wedgeRoundRectCallout">
            <a:avLst>
              <a:gd name="adj1" fmla="val -71598"/>
              <a:gd name="adj2" fmla="val -2207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</a:rPr>
              <a:t>A kontrollrúd bóracél neutronelnyelő része</a:t>
            </a:r>
            <a:endParaRPr lang="hu-H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99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6" y="188640"/>
            <a:ext cx="9073723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5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-1323528"/>
            <a:ext cx="360000" cy="45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000" y="1179256"/>
            <a:ext cx="360000" cy="45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kerekített téglalap feliratnak 1"/>
          <p:cNvSpPr/>
          <p:nvPr/>
        </p:nvSpPr>
        <p:spPr>
          <a:xfrm>
            <a:off x="2915775" y="3392416"/>
            <a:ext cx="3960481" cy="1044696"/>
          </a:xfrm>
          <a:prstGeom prst="wedgeRoundRectCallout">
            <a:avLst>
              <a:gd name="adj1" fmla="val -68586"/>
              <a:gd name="adj2" fmla="val -12714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</a:rPr>
              <a:t> kontrollrúd aljához csatlakozó tervezési hibás grafit toldalék</a:t>
            </a:r>
            <a:endParaRPr lang="hu-H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01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537961"/>
              </p:ext>
            </p:extLst>
          </p:nvPr>
        </p:nvGraphicFramePr>
        <p:xfrm>
          <a:off x="1544216" y="1428736"/>
          <a:ext cx="2063750" cy="467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" name="Designer 4.1 Drawing" r:id="rId3" imgW="4005072" imgH="9134856" progId="">
                  <p:embed/>
                </p:oleObj>
              </mc:Choice>
              <mc:Fallback>
                <p:oleObj name="Designer 4.1 Drawing" r:id="rId3" imgW="4005072" imgH="9134856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-2962" b="-298"/>
                      <a:stretch>
                        <a:fillRect/>
                      </a:stretch>
                    </p:blipFill>
                    <p:spPr bwMode="auto">
                      <a:xfrm>
                        <a:off x="1544216" y="1428736"/>
                        <a:ext cx="2063750" cy="467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églalap 3"/>
          <p:cNvSpPr/>
          <p:nvPr/>
        </p:nvSpPr>
        <p:spPr>
          <a:xfrm>
            <a:off x="4427984" y="2357430"/>
            <a:ext cx="45365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Összesen 1840 grafitoszlop, ebből</a:t>
            </a:r>
          </a:p>
          <a:p>
            <a:endParaRPr lang="hu-H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1661 modulban fűtőelem és víz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(bennük egymás alatt két db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18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fűtőelempálcás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köteg)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179 modulban neutronelnyelő bóracél rúd (szabályozó és vészleállító funkcióval)</a:t>
            </a:r>
          </a:p>
          <a:p>
            <a:pPr lvl="1"/>
            <a:endParaRPr lang="hu-H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Összesen 1700 tonna grafit</a:t>
            </a:r>
          </a:p>
          <a:p>
            <a:endParaRPr lang="hu-H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Összesen 200 tonna, kezdetben 2 %-os dúsítású UO</a:t>
            </a:r>
            <a:r>
              <a:rPr lang="hu-HU" baseline="-25000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fűtőanyag</a:t>
            </a:r>
          </a:p>
        </p:txBody>
      </p:sp>
      <p:sp>
        <p:nvSpPr>
          <p:cNvPr id="5" name="Téglalap 4"/>
          <p:cNvSpPr/>
          <p:nvPr/>
        </p:nvSpPr>
        <p:spPr>
          <a:xfrm>
            <a:off x="0" y="18864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</a:rPr>
              <a:t>Az RBMK négyzetes modulokból épül fel</a:t>
            </a:r>
          </a:p>
        </p:txBody>
      </p:sp>
      <p:cxnSp>
        <p:nvCxnSpPr>
          <p:cNvPr id="7" name="Egyenes összekötő nyíllal 6"/>
          <p:cNvCxnSpPr/>
          <p:nvPr/>
        </p:nvCxnSpPr>
        <p:spPr>
          <a:xfrm flipV="1">
            <a:off x="2679272" y="5929330"/>
            <a:ext cx="1214446" cy="428628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3571868" y="621508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25 cm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2" name="Egyenes összekötő nyíllal 11"/>
          <p:cNvCxnSpPr/>
          <p:nvPr/>
        </p:nvCxnSpPr>
        <p:spPr>
          <a:xfrm>
            <a:off x="1321950" y="2357430"/>
            <a:ext cx="0" cy="467197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/>
          <p:cNvSpPr txBox="1"/>
          <p:nvPr/>
        </p:nvSpPr>
        <p:spPr>
          <a:xfrm>
            <a:off x="107504" y="4449886"/>
            <a:ext cx="1143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8 méter</a:t>
            </a:r>
          </a:p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magas oszlopok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9" name="Egyenes összekötő nyíllal 8"/>
          <p:cNvCxnSpPr/>
          <p:nvPr/>
        </p:nvCxnSpPr>
        <p:spPr>
          <a:xfrm>
            <a:off x="2195736" y="1340768"/>
            <a:ext cx="864000" cy="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2195736" y="83671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11,4 cm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6" y="188640"/>
            <a:ext cx="9073723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5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-1323528"/>
            <a:ext cx="360000" cy="45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000" y="1179256"/>
            <a:ext cx="360000" cy="45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zövegdoboz 13"/>
          <p:cNvSpPr txBox="1"/>
          <p:nvPr/>
        </p:nvSpPr>
        <p:spPr>
          <a:xfrm>
            <a:off x="4067944" y="3070701"/>
            <a:ext cx="374441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← Itt mindjárt történik egy hasadás,</a:t>
            </a:r>
            <a:br>
              <a:rPr lang="hu-HU" dirty="0" smtClean="0"/>
            </a:br>
            <a:r>
              <a:rPr lang="hu-HU" dirty="0" smtClean="0"/>
              <a:t>és keletkezik 2 gyorsneutron</a:t>
            </a:r>
          </a:p>
        </p:txBody>
      </p:sp>
    </p:spTree>
    <p:extLst>
      <p:ext uri="{BB962C8B-B14F-4D97-AF65-F5344CB8AC3E}">
        <p14:creationId xmlns:p14="http://schemas.microsoft.com/office/powerpoint/2010/main" val="265383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6" y="188640"/>
            <a:ext cx="9073723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5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-1323528"/>
            <a:ext cx="360000" cy="45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000" y="1179256"/>
            <a:ext cx="360000" cy="45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Egyenes összekötő 17"/>
          <p:cNvCxnSpPr/>
          <p:nvPr/>
        </p:nvCxnSpPr>
        <p:spPr>
          <a:xfrm flipH="1" flipV="1">
            <a:off x="2303728" y="2708920"/>
            <a:ext cx="1548192" cy="684076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 flipV="1">
            <a:off x="1835696" y="2708920"/>
            <a:ext cx="450050" cy="1152128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 flipH="1" flipV="1">
            <a:off x="1403648" y="3104964"/>
            <a:ext cx="432048" cy="756084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 flipV="1">
            <a:off x="1133618" y="3104964"/>
            <a:ext cx="270030" cy="432048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/>
          <p:nvPr/>
        </p:nvCxnSpPr>
        <p:spPr>
          <a:xfrm>
            <a:off x="755576" y="3429000"/>
            <a:ext cx="378042" cy="108012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>
          <a:xfrm flipV="1">
            <a:off x="3851920" y="2420888"/>
            <a:ext cx="1152128" cy="972108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/>
          <p:cNvCxnSpPr/>
          <p:nvPr/>
        </p:nvCxnSpPr>
        <p:spPr>
          <a:xfrm>
            <a:off x="5004048" y="2420888"/>
            <a:ext cx="360040" cy="652572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/>
          <p:cNvCxnSpPr/>
          <p:nvPr/>
        </p:nvCxnSpPr>
        <p:spPr>
          <a:xfrm flipH="1">
            <a:off x="-252536" y="3429000"/>
            <a:ext cx="1008112" cy="720080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/>
          <p:cNvCxnSpPr/>
          <p:nvPr/>
        </p:nvCxnSpPr>
        <p:spPr>
          <a:xfrm flipV="1">
            <a:off x="755576" y="1628800"/>
            <a:ext cx="1080120" cy="1800200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01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8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3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3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6" y="188640"/>
            <a:ext cx="9073723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5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-1323528"/>
            <a:ext cx="360000" cy="45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000" y="1179256"/>
            <a:ext cx="360000" cy="45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2" name="Egyenes összekötő 31"/>
          <p:cNvCxnSpPr/>
          <p:nvPr/>
        </p:nvCxnSpPr>
        <p:spPr>
          <a:xfrm flipH="1" flipV="1">
            <a:off x="2303728" y="2708920"/>
            <a:ext cx="1548192" cy="684076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32"/>
          <p:cNvCxnSpPr/>
          <p:nvPr/>
        </p:nvCxnSpPr>
        <p:spPr>
          <a:xfrm flipV="1">
            <a:off x="1835696" y="2708920"/>
            <a:ext cx="450050" cy="1152128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33"/>
          <p:cNvCxnSpPr/>
          <p:nvPr/>
        </p:nvCxnSpPr>
        <p:spPr>
          <a:xfrm flipH="1" flipV="1">
            <a:off x="1403648" y="3104964"/>
            <a:ext cx="432048" cy="756084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34"/>
          <p:cNvCxnSpPr/>
          <p:nvPr/>
        </p:nvCxnSpPr>
        <p:spPr>
          <a:xfrm flipV="1">
            <a:off x="1133618" y="3104964"/>
            <a:ext cx="270030" cy="432048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>
            <a:off x="755576" y="3429000"/>
            <a:ext cx="378042" cy="108012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/>
          <p:cNvCxnSpPr/>
          <p:nvPr/>
        </p:nvCxnSpPr>
        <p:spPr>
          <a:xfrm flipV="1">
            <a:off x="3851920" y="2420888"/>
            <a:ext cx="1152128" cy="972108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/>
          <p:cNvCxnSpPr/>
          <p:nvPr/>
        </p:nvCxnSpPr>
        <p:spPr>
          <a:xfrm>
            <a:off x="5004048" y="2420888"/>
            <a:ext cx="360040" cy="652572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37"/>
          <p:cNvCxnSpPr/>
          <p:nvPr/>
        </p:nvCxnSpPr>
        <p:spPr>
          <a:xfrm flipH="1">
            <a:off x="-252536" y="3429000"/>
            <a:ext cx="1008112" cy="720080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/>
          <p:cNvCxnSpPr/>
          <p:nvPr/>
        </p:nvCxnSpPr>
        <p:spPr>
          <a:xfrm flipV="1">
            <a:off x="755576" y="1628800"/>
            <a:ext cx="1080120" cy="1800200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zövegdoboz 39"/>
          <p:cNvSpPr txBox="1"/>
          <p:nvPr/>
        </p:nvSpPr>
        <p:spPr>
          <a:xfrm>
            <a:off x="2700000" y="1342509"/>
            <a:ext cx="489633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↙</a:t>
            </a:r>
            <a:r>
              <a:rPr lang="hu-HU" dirty="0" smtClean="0"/>
              <a:t> </a:t>
            </a:r>
            <a:r>
              <a:rPr lang="hu-HU" dirty="0"/>
              <a:t>Ha </a:t>
            </a:r>
            <a:r>
              <a:rPr lang="hu-HU" dirty="0" smtClean="0"/>
              <a:t>csökkenteni akarjuk a </a:t>
            </a:r>
            <a:r>
              <a:rPr lang="hu-HU" dirty="0"/>
              <a:t>neutronok </a:t>
            </a:r>
            <a:r>
              <a:rPr lang="hu-HU" dirty="0" smtClean="0"/>
              <a:t>számát,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betolunk egy </a:t>
            </a:r>
            <a:r>
              <a:rPr lang="hu-HU" dirty="0" err="1" smtClean="0"/>
              <a:t>kontrollrudat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2320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2.77778E-7 0.36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0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6" y="188640"/>
            <a:ext cx="9073723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5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1179256"/>
            <a:ext cx="360000" cy="45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000" y="1179256"/>
            <a:ext cx="360000" cy="45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Szövegdoboz 17"/>
          <p:cNvSpPr txBox="1"/>
          <p:nvPr/>
        </p:nvSpPr>
        <p:spPr>
          <a:xfrm>
            <a:off x="2700000" y="1342509"/>
            <a:ext cx="489633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↙</a:t>
            </a:r>
            <a:r>
              <a:rPr lang="hu-HU" dirty="0" smtClean="0"/>
              <a:t> </a:t>
            </a:r>
            <a:r>
              <a:rPr lang="hu-HU" dirty="0"/>
              <a:t>Ha növelni </a:t>
            </a:r>
            <a:r>
              <a:rPr lang="hu-HU" dirty="0" smtClean="0"/>
              <a:t>akarjuk a </a:t>
            </a:r>
            <a:r>
              <a:rPr lang="hu-HU" dirty="0"/>
              <a:t>neutronok </a:t>
            </a:r>
            <a:r>
              <a:rPr lang="hu-HU" dirty="0" smtClean="0"/>
              <a:t>számát,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kihúzunk egy </a:t>
            </a:r>
            <a:r>
              <a:rPr lang="hu-HU" dirty="0" err="1" smtClean="0"/>
              <a:t>kontrollrudat</a:t>
            </a:r>
            <a:endParaRPr lang="hu-HU" dirty="0" smtClean="0"/>
          </a:p>
        </p:txBody>
      </p:sp>
      <p:cxnSp>
        <p:nvCxnSpPr>
          <p:cNvPr id="19" name="Egyenes összekötő 18"/>
          <p:cNvCxnSpPr/>
          <p:nvPr/>
        </p:nvCxnSpPr>
        <p:spPr>
          <a:xfrm flipH="1" flipV="1">
            <a:off x="2303728" y="2708920"/>
            <a:ext cx="1548192" cy="684076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 flipV="1">
            <a:off x="1835696" y="2708920"/>
            <a:ext cx="450050" cy="1152128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 flipH="1" flipV="1">
            <a:off x="1403648" y="3104964"/>
            <a:ext cx="432048" cy="756084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/>
          <p:nvPr/>
        </p:nvCxnSpPr>
        <p:spPr>
          <a:xfrm flipV="1">
            <a:off x="1133618" y="3104964"/>
            <a:ext cx="270030" cy="432048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>
          <a:xfrm>
            <a:off x="755576" y="3429000"/>
            <a:ext cx="378042" cy="108012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/>
          <p:cNvCxnSpPr/>
          <p:nvPr/>
        </p:nvCxnSpPr>
        <p:spPr>
          <a:xfrm flipV="1">
            <a:off x="3851920" y="2420888"/>
            <a:ext cx="1152128" cy="972108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/>
          <p:cNvCxnSpPr/>
          <p:nvPr/>
        </p:nvCxnSpPr>
        <p:spPr>
          <a:xfrm>
            <a:off x="5004048" y="2420888"/>
            <a:ext cx="360040" cy="652572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/>
          <p:cNvCxnSpPr/>
          <p:nvPr/>
        </p:nvCxnSpPr>
        <p:spPr>
          <a:xfrm flipH="1">
            <a:off x="-252536" y="3429000"/>
            <a:ext cx="1008112" cy="720080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37"/>
          <p:cNvCxnSpPr/>
          <p:nvPr/>
        </p:nvCxnSpPr>
        <p:spPr>
          <a:xfrm flipV="1">
            <a:off x="755576" y="1628800"/>
            <a:ext cx="1080120" cy="1800200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2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37153 L 2.77778E-7 4.81481E-6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5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6" y="188640"/>
            <a:ext cx="9073723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5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-1341024"/>
            <a:ext cx="360000" cy="45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000" y="1179256"/>
            <a:ext cx="360000" cy="45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Szövegdoboz 18"/>
          <p:cNvSpPr txBox="1"/>
          <p:nvPr/>
        </p:nvSpPr>
        <p:spPr>
          <a:xfrm>
            <a:off x="2987824" y="548680"/>
            <a:ext cx="3672408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← A szabályzat szerint ennél jobban</a:t>
            </a:r>
            <a:br>
              <a:rPr lang="hu-HU" dirty="0" smtClean="0"/>
            </a:br>
            <a:r>
              <a:rPr lang="hu-HU" dirty="0" smtClean="0"/>
              <a:t>tilos kihúzni a </a:t>
            </a:r>
            <a:r>
              <a:rPr lang="hu-HU" dirty="0" err="1" smtClean="0"/>
              <a:t>kontrollrudakat</a:t>
            </a:r>
            <a:r>
              <a:rPr lang="hu-HU" dirty="0" smtClean="0"/>
              <a:t>.</a:t>
            </a:r>
            <a:br>
              <a:rPr lang="hu-HU" dirty="0" smtClean="0"/>
            </a:br>
            <a:r>
              <a:rPr lang="hu-HU" dirty="0" smtClean="0"/>
              <a:t>Vajon miért?</a:t>
            </a:r>
            <a:endParaRPr lang="hu-HU" dirty="0"/>
          </a:p>
        </p:txBody>
      </p:sp>
      <p:cxnSp>
        <p:nvCxnSpPr>
          <p:cNvPr id="40" name="Egyenes összekötő 39"/>
          <p:cNvCxnSpPr/>
          <p:nvPr/>
        </p:nvCxnSpPr>
        <p:spPr>
          <a:xfrm flipH="1" flipV="1">
            <a:off x="2303728" y="2708920"/>
            <a:ext cx="1548192" cy="684076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40"/>
          <p:cNvCxnSpPr/>
          <p:nvPr/>
        </p:nvCxnSpPr>
        <p:spPr>
          <a:xfrm flipV="1">
            <a:off x="1835696" y="2708920"/>
            <a:ext cx="450050" cy="1152128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41"/>
          <p:cNvCxnSpPr/>
          <p:nvPr/>
        </p:nvCxnSpPr>
        <p:spPr>
          <a:xfrm flipH="1" flipV="1">
            <a:off x="1403648" y="3104964"/>
            <a:ext cx="432048" cy="756084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43"/>
          <p:cNvCxnSpPr/>
          <p:nvPr/>
        </p:nvCxnSpPr>
        <p:spPr>
          <a:xfrm flipV="1">
            <a:off x="1133618" y="3104964"/>
            <a:ext cx="270030" cy="432048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gyenes összekötő 44"/>
          <p:cNvCxnSpPr/>
          <p:nvPr/>
        </p:nvCxnSpPr>
        <p:spPr>
          <a:xfrm>
            <a:off x="755576" y="3429000"/>
            <a:ext cx="378042" cy="108012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45"/>
          <p:cNvCxnSpPr/>
          <p:nvPr/>
        </p:nvCxnSpPr>
        <p:spPr>
          <a:xfrm flipV="1">
            <a:off x="3851920" y="2420888"/>
            <a:ext cx="1152128" cy="972108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46"/>
          <p:cNvCxnSpPr/>
          <p:nvPr/>
        </p:nvCxnSpPr>
        <p:spPr>
          <a:xfrm>
            <a:off x="5004048" y="2420888"/>
            <a:ext cx="360040" cy="652572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47"/>
          <p:cNvCxnSpPr/>
          <p:nvPr/>
        </p:nvCxnSpPr>
        <p:spPr>
          <a:xfrm flipH="1">
            <a:off x="-252536" y="3429000"/>
            <a:ext cx="1008112" cy="720080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48"/>
          <p:cNvCxnSpPr/>
          <p:nvPr/>
        </p:nvCxnSpPr>
        <p:spPr>
          <a:xfrm flipV="1">
            <a:off x="755576" y="1628800"/>
            <a:ext cx="1080120" cy="1800200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gyenes összekötő 49"/>
          <p:cNvCxnSpPr/>
          <p:nvPr/>
        </p:nvCxnSpPr>
        <p:spPr>
          <a:xfrm flipH="1" flipV="1">
            <a:off x="1691680" y="2420888"/>
            <a:ext cx="612048" cy="288032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gyenes összekötő 50"/>
          <p:cNvCxnSpPr/>
          <p:nvPr/>
        </p:nvCxnSpPr>
        <p:spPr>
          <a:xfrm flipH="1" flipV="1">
            <a:off x="1268634" y="1414518"/>
            <a:ext cx="423046" cy="1006370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51"/>
          <p:cNvCxnSpPr/>
          <p:nvPr/>
        </p:nvCxnSpPr>
        <p:spPr>
          <a:xfrm flipH="1" flipV="1">
            <a:off x="-252536" y="188640"/>
            <a:ext cx="1512168" cy="1224136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77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13634 L 2.77778E-7 -2.59259E-6 " pathEditMode="relative" rAng="0" ptsTypes="AA">
                                      <p:cBhvr>
                                        <p:cTn id="11" dur="2000" spd="-100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0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8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6" y="188640"/>
            <a:ext cx="9073723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5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-2331640"/>
            <a:ext cx="360000" cy="45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000" y="1179256"/>
            <a:ext cx="360000" cy="45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Egyenes összekötő 39"/>
          <p:cNvCxnSpPr/>
          <p:nvPr/>
        </p:nvCxnSpPr>
        <p:spPr>
          <a:xfrm flipH="1" flipV="1">
            <a:off x="2303728" y="2708920"/>
            <a:ext cx="1548192" cy="684076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45"/>
          <p:cNvCxnSpPr/>
          <p:nvPr/>
        </p:nvCxnSpPr>
        <p:spPr>
          <a:xfrm flipV="1">
            <a:off x="3851920" y="2420888"/>
            <a:ext cx="1152128" cy="972108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46"/>
          <p:cNvCxnSpPr/>
          <p:nvPr/>
        </p:nvCxnSpPr>
        <p:spPr>
          <a:xfrm>
            <a:off x="5004048" y="2420888"/>
            <a:ext cx="360040" cy="652572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gyenes összekötő 49"/>
          <p:cNvCxnSpPr/>
          <p:nvPr/>
        </p:nvCxnSpPr>
        <p:spPr>
          <a:xfrm flipH="1" flipV="1">
            <a:off x="1691680" y="2420888"/>
            <a:ext cx="612048" cy="288032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gyenes összekötő 50"/>
          <p:cNvCxnSpPr/>
          <p:nvPr/>
        </p:nvCxnSpPr>
        <p:spPr>
          <a:xfrm flipH="1" flipV="1">
            <a:off x="1268634" y="1414518"/>
            <a:ext cx="423046" cy="1006370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51"/>
          <p:cNvCxnSpPr/>
          <p:nvPr/>
        </p:nvCxnSpPr>
        <p:spPr>
          <a:xfrm flipH="1" flipV="1">
            <a:off x="-252536" y="188640"/>
            <a:ext cx="1512168" cy="1224136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2700000" y="1491749"/>
            <a:ext cx="6336496" cy="2677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Több </a:t>
            </a:r>
            <a:r>
              <a:rPr lang="hu-HU" dirty="0"/>
              <a:t>grafit a zónában serkentőleg hat a hasadásokra,</a:t>
            </a:r>
          </a:p>
          <a:p>
            <a:r>
              <a:rPr lang="hu-HU" dirty="0"/>
              <a:t>míg kevesebb grafit visszafogja a </a:t>
            </a:r>
            <a:r>
              <a:rPr lang="hu-HU" dirty="0" smtClean="0"/>
              <a:t>láncreakciót, mert:</a:t>
            </a:r>
          </a:p>
          <a:p>
            <a:endParaRPr lang="hu-HU" sz="600" dirty="0"/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ha egy kifelé haladó neutron ütközik valakivel, aki nem nyeli el (ilyen a grafit), akkor irányt vált, amitől bizonyos eséllyel visszafordul az aktív zóna felé. A grafit ezáltal akadályozza, hogy egy neutron kiszökjön a zónából, neutrontükörként viselkedik (reflektor).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a grafit, mint fő moderátor, a neutronok lassításán keresztül mindenképpen segíti, élénkíti a láncreakciót.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2771800" y="548680"/>
            <a:ext cx="432048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Ez már tiltottan magasra kihúzott rúd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066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6" y="188640"/>
            <a:ext cx="9073723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5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-2331640"/>
            <a:ext cx="360000" cy="45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000" y="1179256"/>
            <a:ext cx="360000" cy="45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Egyenes összekötő 39"/>
          <p:cNvCxnSpPr/>
          <p:nvPr/>
        </p:nvCxnSpPr>
        <p:spPr>
          <a:xfrm flipH="1" flipV="1">
            <a:off x="2303728" y="2708920"/>
            <a:ext cx="1548192" cy="684076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45"/>
          <p:cNvCxnSpPr/>
          <p:nvPr/>
        </p:nvCxnSpPr>
        <p:spPr>
          <a:xfrm flipV="1">
            <a:off x="3851920" y="2420888"/>
            <a:ext cx="1152128" cy="972108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46"/>
          <p:cNvCxnSpPr/>
          <p:nvPr/>
        </p:nvCxnSpPr>
        <p:spPr>
          <a:xfrm>
            <a:off x="5004048" y="2420888"/>
            <a:ext cx="360040" cy="652572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gyenes összekötő 49"/>
          <p:cNvCxnSpPr/>
          <p:nvPr/>
        </p:nvCxnSpPr>
        <p:spPr>
          <a:xfrm flipH="1" flipV="1">
            <a:off x="1691680" y="2420888"/>
            <a:ext cx="612048" cy="288032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gyenes összekötő 50"/>
          <p:cNvCxnSpPr/>
          <p:nvPr/>
        </p:nvCxnSpPr>
        <p:spPr>
          <a:xfrm flipH="1" flipV="1">
            <a:off x="1268634" y="1414518"/>
            <a:ext cx="423046" cy="1006370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51"/>
          <p:cNvCxnSpPr/>
          <p:nvPr/>
        </p:nvCxnSpPr>
        <p:spPr>
          <a:xfrm flipH="1" flipV="1">
            <a:off x="-252536" y="188640"/>
            <a:ext cx="1512168" cy="1224136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2700000" y="1491749"/>
            <a:ext cx="633649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Mi történik, ha egy ilyen, tiltottan magasra kihúzott rudat</a:t>
            </a:r>
          </a:p>
          <a:p>
            <a:r>
              <a:rPr lang="hu-HU" dirty="0" smtClean="0"/>
              <a:t>a teljesítmény csökkentése érdekében beljebb tolunk?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2987824" y="548680"/>
            <a:ext cx="367240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← Tiltottan magasra kihúzott rúd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4336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6" y="188640"/>
            <a:ext cx="9073723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5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-2331640"/>
            <a:ext cx="360000" cy="45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000" y="1179256"/>
            <a:ext cx="360000" cy="45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Szövegdoboz 39"/>
          <p:cNvSpPr txBox="1"/>
          <p:nvPr/>
        </p:nvSpPr>
        <p:spPr>
          <a:xfrm>
            <a:off x="2699792" y="273422"/>
            <a:ext cx="6264696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Először a kontrollrúd grafit vége hatol be az aktív zónába</a:t>
            </a:r>
            <a:br>
              <a:rPr lang="hu-HU" dirty="0" smtClean="0"/>
            </a:br>
            <a:r>
              <a:rPr lang="hu-HU" dirty="0" smtClean="0"/>
              <a:t>↓</a:t>
            </a:r>
          </a:p>
          <a:p>
            <a:pPr algn="ctr"/>
            <a:r>
              <a:rPr lang="hu-HU" dirty="0" smtClean="0"/>
              <a:t>ami élénkíti, segíti a láncreakciót!</a:t>
            </a:r>
            <a:endParaRPr lang="hu-HU" dirty="0"/>
          </a:p>
        </p:txBody>
      </p:sp>
      <p:sp>
        <p:nvSpPr>
          <p:cNvPr id="41" name="Szövegdoboz 40"/>
          <p:cNvSpPr txBox="1"/>
          <p:nvPr/>
        </p:nvSpPr>
        <p:spPr>
          <a:xfrm>
            <a:off x="2843808" y="1486525"/>
            <a:ext cx="568863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C00000"/>
                </a:solidFill>
              </a:rPr>
              <a:t>Ez viszont  a szándékolt hatással ellentétes,</a:t>
            </a:r>
            <a:br>
              <a:rPr lang="hu-HU" b="1" dirty="0" smtClean="0">
                <a:solidFill>
                  <a:srgbClr val="C00000"/>
                </a:solidFill>
              </a:rPr>
            </a:br>
            <a:r>
              <a:rPr lang="hu-HU" b="1" dirty="0" smtClean="0">
                <a:solidFill>
                  <a:srgbClr val="C00000"/>
                </a:solidFill>
              </a:rPr>
              <a:t>„olaj a tűzre”!</a:t>
            </a:r>
            <a:endParaRPr lang="hu-HU" b="1" dirty="0">
              <a:solidFill>
                <a:srgbClr val="C00000"/>
              </a:solidFill>
            </a:endParaRPr>
          </a:p>
        </p:txBody>
      </p:sp>
      <p:cxnSp>
        <p:nvCxnSpPr>
          <p:cNvPr id="42" name="Egyenes összekötő 41"/>
          <p:cNvCxnSpPr/>
          <p:nvPr/>
        </p:nvCxnSpPr>
        <p:spPr>
          <a:xfrm flipH="1" flipV="1">
            <a:off x="2303728" y="2708920"/>
            <a:ext cx="1548192" cy="684076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46"/>
          <p:cNvCxnSpPr/>
          <p:nvPr/>
        </p:nvCxnSpPr>
        <p:spPr>
          <a:xfrm flipV="1">
            <a:off x="3851920" y="2420888"/>
            <a:ext cx="1152128" cy="972108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47"/>
          <p:cNvCxnSpPr/>
          <p:nvPr/>
        </p:nvCxnSpPr>
        <p:spPr>
          <a:xfrm>
            <a:off x="5004048" y="2420888"/>
            <a:ext cx="360040" cy="652572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gyenes összekötő 50"/>
          <p:cNvCxnSpPr/>
          <p:nvPr/>
        </p:nvCxnSpPr>
        <p:spPr>
          <a:xfrm flipH="1" flipV="1">
            <a:off x="1268634" y="1414518"/>
            <a:ext cx="423046" cy="1006370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51"/>
          <p:cNvCxnSpPr/>
          <p:nvPr/>
        </p:nvCxnSpPr>
        <p:spPr>
          <a:xfrm flipH="1" flipV="1">
            <a:off x="-252536" y="188640"/>
            <a:ext cx="1512168" cy="1224136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52"/>
          <p:cNvCxnSpPr/>
          <p:nvPr/>
        </p:nvCxnSpPr>
        <p:spPr>
          <a:xfrm flipH="1" flipV="1">
            <a:off x="1691680" y="2420888"/>
            <a:ext cx="612048" cy="288032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gyenes összekötő 53"/>
          <p:cNvCxnSpPr/>
          <p:nvPr/>
        </p:nvCxnSpPr>
        <p:spPr>
          <a:xfrm flipV="1">
            <a:off x="1835696" y="2708920"/>
            <a:ext cx="450050" cy="1152128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54"/>
          <p:cNvCxnSpPr/>
          <p:nvPr/>
        </p:nvCxnSpPr>
        <p:spPr>
          <a:xfrm flipH="1" flipV="1">
            <a:off x="1403648" y="3104964"/>
            <a:ext cx="432048" cy="756084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gyenes összekötő 55"/>
          <p:cNvCxnSpPr/>
          <p:nvPr/>
        </p:nvCxnSpPr>
        <p:spPr>
          <a:xfrm flipV="1">
            <a:off x="1133618" y="3104964"/>
            <a:ext cx="270030" cy="432048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gyenes összekötő 56"/>
          <p:cNvCxnSpPr/>
          <p:nvPr/>
        </p:nvCxnSpPr>
        <p:spPr>
          <a:xfrm>
            <a:off x="755576" y="3429000"/>
            <a:ext cx="378042" cy="108012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gyenes összekötő 57"/>
          <p:cNvCxnSpPr/>
          <p:nvPr/>
        </p:nvCxnSpPr>
        <p:spPr>
          <a:xfrm flipH="1">
            <a:off x="-252536" y="3429000"/>
            <a:ext cx="1008112" cy="720080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58"/>
          <p:cNvCxnSpPr/>
          <p:nvPr/>
        </p:nvCxnSpPr>
        <p:spPr>
          <a:xfrm flipV="1">
            <a:off x="755576" y="1628800"/>
            <a:ext cx="1080120" cy="1800200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39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2.77778E-7 0.109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8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2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6" y="188640"/>
            <a:ext cx="9073723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5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-1539552"/>
            <a:ext cx="360000" cy="45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000" y="-1323528"/>
            <a:ext cx="360000" cy="45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2915816" y="908720"/>
            <a:ext cx="604867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A</a:t>
            </a:r>
            <a:r>
              <a:rPr lang="hu-HU" dirty="0" smtClean="0"/>
              <a:t> kontrollrúd elnyelő része, ami már visszafogja a láncreakciót, csak a betolás későbbi szakaszában</a:t>
            </a:r>
            <a:r>
              <a:rPr lang="hu-HU" dirty="0"/>
              <a:t> </a:t>
            </a:r>
            <a:r>
              <a:rPr lang="hu-HU" dirty="0" smtClean="0"/>
              <a:t>hatol az aktív zónába.</a:t>
            </a:r>
          </a:p>
        </p:txBody>
      </p:sp>
      <p:cxnSp>
        <p:nvCxnSpPr>
          <p:cNvPr id="6" name="Egyenes összekötő 5"/>
          <p:cNvCxnSpPr/>
          <p:nvPr/>
        </p:nvCxnSpPr>
        <p:spPr>
          <a:xfrm flipH="1" flipV="1">
            <a:off x="2303728" y="2708920"/>
            <a:ext cx="1548192" cy="684076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 flipV="1">
            <a:off x="3851920" y="2420888"/>
            <a:ext cx="1152128" cy="972108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>
            <a:off x="5004048" y="2420888"/>
            <a:ext cx="360040" cy="652572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V="1">
            <a:off x="1835696" y="2708920"/>
            <a:ext cx="450050" cy="1152128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 flipH="1" flipV="1">
            <a:off x="1403648" y="3104964"/>
            <a:ext cx="432048" cy="756084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 flipV="1">
            <a:off x="1133618" y="3104964"/>
            <a:ext cx="270030" cy="432048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755576" y="3429000"/>
            <a:ext cx="378042" cy="108012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 flipH="1">
            <a:off x="-252536" y="3429000"/>
            <a:ext cx="1008112" cy="720080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 flipV="1">
            <a:off x="755576" y="1628800"/>
            <a:ext cx="1080120" cy="1800200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églalap 1"/>
          <p:cNvSpPr/>
          <p:nvPr/>
        </p:nvSpPr>
        <p:spPr>
          <a:xfrm>
            <a:off x="2915816" y="3923764"/>
            <a:ext cx="604867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u-HU" dirty="0"/>
              <a:t>De addig hosszú másodpercek telnek el!</a:t>
            </a:r>
          </a:p>
        </p:txBody>
      </p:sp>
    </p:spTree>
    <p:extLst>
      <p:ext uri="{BB962C8B-B14F-4D97-AF65-F5344CB8AC3E}">
        <p14:creationId xmlns:p14="http://schemas.microsoft.com/office/powerpoint/2010/main" val="360256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77778E-7 2.59259E-6 L 2.77778E-7 0.3925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3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FissionChainReactionLarg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7" y="285728"/>
            <a:ext cx="7286625" cy="5715000"/>
          </a:xfrm>
          <a:prstGeom prst="rect">
            <a:avLst/>
          </a:prstGeom>
        </p:spPr>
      </p:pic>
      <p:sp>
        <p:nvSpPr>
          <p:cNvPr id="4" name="Alcím 2"/>
          <p:cNvSpPr txBox="1">
            <a:spLocks/>
          </p:cNvSpPr>
          <p:nvPr/>
        </p:nvSpPr>
        <p:spPr>
          <a:xfrm>
            <a:off x="642910" y="5500702"/>
            <a:ext cx="3757594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5" name="Alcím 2"/>
          <p:cNvSpPr txBox="1">
            <a:spLocks/>
          </p:cNvSpPr>
          <p:nvPr/>
        </p:nvSpPr>
        <p:spPr>
          <a:xfrm>
            <a:off x="642910" y="5500702"/>
            <a:ext cx="6449370" cy="1240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u-HU" sz="2400" dirty="0" smtClean="0">
                <a:solidFill>
                  <a:srgbClr val="352898"/>
                </a:solidFill>
                <a:latin typeface="Book Antiqua" pitchFamily="18" charset="0"/>
              </a:rPr>
              <a:t>10 000 generáció/mp atomerőműben</a:t>
            </a:r>
            <a:br>
              <a:rPr lang="hu-HU" sz="2400" dirty="0" smtClean="0">
                <a:solidFill>
                  <a:srgbClr val="352898"/>
                </a:solidFill>
                <a:latin typeface="Book Antiqua" pitchFamily="18" charset="0"/>
              </a:rPr>
            </a:br>
            <a:endParaRPr lang="hu-HU" sz="2400" dirty="0" smtClean="0">
              <a:solidFill>
                <a:srgbClr val="352898"/>
              </a:solidFill>
              <a:latin typeface="Book Antiqua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67544" y="614364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Néhány másodperc alatt a láncreakcióban nagyon sok minden történhet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81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grafittomb-dara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1" y="928670"/>
            <a:ext cx="5976979" cy="4482735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0" y="578645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mtClean="0">
                <a:solidFill>
                  <a:schemeClr val="tx2">
                    <a:lumMod val="75000"/>
                  </a:schemeClr>
                </a:solidFill>
              </a:rPr>
              <a:t>Az erőműből a robbanáskor kirepült grafitmodul darabok 1986-ban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39208" y="142852"/>
            <a:ext cx="8133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hu-HU" sz="2400" smtClean="0">
                <a:solidFill>
                  <a:schemeClr val="tx2">
                    <a:lumMod val="50000"/>
                  </a:schemeClr>
                </a:solidFill>
              </a:rPr>
              <a:t>Az RBMK hátrányai </a:t>
            </a:r>
          </a:p>
        </p:txBody>
      </p:sp>
      <p:sp>
        <p:nvSpPr>
          <p:cNvPr id="3" name="Téglalap 2"/>
          <p:cNvSpPr/>
          <p:nvPr/>
        </p:nvSpPr>
        <p:spPr>
          <a:xfrm>
            <a:off x="439208" y="710967"/>
            <a:ext cx="8597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 startAt="6"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kontrollrudak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tervezési hibásak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94446"/>
            <a:ext cx="6265371" cy="4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600" y="1107248"/>
            <a:ext cx="216000" cy="45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869" y="764704"/>
            <a:ext cx="254131" cy="24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6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880320" y="73069"/>
            <a:ext cx="615617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Miért volt ez a grafit toldalék, ha ilyen káros hatása van?</a:t>
            </a:r>
          </a:p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Mert kihúzott abszorbens esetén segíti a láncreakciót, némileg javítja a neutrongazdálkodást. De ennek mértéke igen kicsi. Ez a kicsike előny nem áll arányban azzal a hátránnyal, hogy a biztonságos működést garantálni hivatott abszorbens rudak hatása ettől nem mindig lesz teljes, sőt, akár fordított hatást is kiválthatnak, hacsak átmenetileg is.</a:t>
            </a:r>
          </a:p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kontrollrudak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neutronelnyelő része és a 4,5 méter hosszú grafit toldalékok között volt egy-egy </a:t>
            </a:r>
            <a:r>
              <a:rPr lang="hu-HU" b="1" dirty="0" smtClean="0">
                <a:solidFill>
                  <a:schemeClr val="accent4">
                    <a:lumMod val="50000"/>
                  </a:schemeClr>
                </a:solidFill>
              </a:rPr>
              <a:t>1,25 m hosszú vékony teleszkóp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, ami körül a teret hűtővíz töltötte ki. Ha a rudat a megengedett mértékig kihúzták, az alsó grafit toldalék pont a mag közepén helyezkedett el, alatta és felette 1,25-1,25 méter vízoszloppal. Ebből a szabályos helyzetből a rudat betolva csak a mag alsó részén érvényesült, hogy a megjelenő grafit átmenetileg élénkíti a láncreakciót (az élénkítés mértéke a teljesítménysűrűség térbeli eloszlásától és a fűtőanyag kiégési állapotától függ). Természetesen ez sem elfogadható, hiszen egy biztonsági elem a kívánt hatással ellentétes hatást okoz. A konstrukciós hiba még súlyosabb része, hogy a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rúdnak a megengedett maximális magasság fölé kihúzását nem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akadályozta semmi, pontosabban csak a szabályzatbeli tiltás, amit végül megszegtek. Túlságosan kihúzott rúd esetén a betolás első szakaszában  még fokozottabban érvényesül a láncreakciót élénkítő hatás, annak csökkentése helyett.</a:t>
            </a:r>
          </a:p>
        </p:txBody>
      </p:sp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581275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Egyenes összekötő nyíllal 10"/>
          <p:cNvCxnSpPr/>
          <p:nvPr/>
        </p:nvCxnSpPr>
        <p:spPr>
          <a:xfrm flipH="1">
            <a:off x="1547664" y="2708920"/>
            <a:ext cx="1368152" cy="1241201"/>
          </a:xfrm>
          <a:prstGeom prst="straightConnector1">
            <a:avLst/>
          </a:prstGeom>
          <a:ln w="317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82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39208" y="142852"/>
            <a:ext cx="8133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hu-HU" sz="2400" smtClean="0">
                <a:solidFill>
                  <a:schemeClr val="tx2">
                    <a:lumMod val="50000"/>
                  </a:schemeClr>
                </a:solidFill>
              </a:rPr>
              <a:t>Az RBMK hátrányai </a:t>
            </a:r>
          </a:p>
        </p:txBody>
      </p:sp>
      <p:sp>
        <p:nvSpPr>
          <p:cNvPr id="3" name="Téglalap 2"/>
          <p:cNvSpPr/>
          <p:nvPr/>
        </p:nvSpPr>
        <p:spPr>
          <a:xfrm>
            <a:off x="439208" y="714356"/>
            <a:ext cx="8347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 startAt="7"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biztonsági automatika rendszerek (vészleállító jelzések és beavatkozások)</a:t>
            </a:r>
          </a:p>
        </p:txBody>
      </p:sp>
      <p:sp>
        <p:nvSpPr>
          <p:cNvPr id="5" name="Téglalap 4"/>
          <p:cNvSpPr/>
          <p:nvPr/>
        </p:nvSpPr>
        <p:spPr>
          <a:xfrm>
            <a:off x="0" y="1124744"/>
            <a:ext cx="9143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5400" b="1" smtClean="0">
                <a:solidFill>
                  <a:srgbClr val="FF0000"/>
                </a:solidFill>
                <a:latin typeface="Chiller" pitchFamily="82" charset="0"/>
              </a:rPr>
              <a:t>kikapcsolhatók</a:t>
            </a:r>
            <a:endParaRPr lang="hu-HU" sz="540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00" y="2204864"/>
            <a:ext cx="5652120" cy="423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39208" y="142852"/>
            <a:ext cx="8133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hu-HU" sz="2400" smtClean="0">
                <a:solidFill>
                  <a:schemeClr val="tx2">
                    <a:lumMod val="50000"/>
                  </a:schemeClr>
                </a:solidFill>
              </a:rPr>
              <a:t>Az RBMK hátrányai </a:t>
            </a:r>
          </a:p>
        </p:txBody>
      </p:sp>
      <p:sp>
        <p:nvSpPr>
          <p:cNvPr id="3" name="Téglalap 2"/>
          <p:cNvSpPr/>
          <p:nvPr/>
        </p:nvSpPr>
        <p:spPr>
          <a:xfrm>
            <a:off x="439208" y="642918"/>
            <a:ext cx="83476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8.	Számos veszélyes helyzet elkerülésére csak szabályzatbeli tiltást alkalmaztak</a:t>
            </a:r>
          </a:p>
          <a:p>
            <a:pPr marL="514350" indent="-514350"/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	-  elektronikus akadályoztatás helyett</a:t>
            </a:r>
          </a:p>
          <a:p>
            <a:pPr marL="514350" indent="-514350"/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	-  mechanikus akadályoztatás helyett</a:t>
            </a:r>
          </a:p>
        </p:txBody>
      </p:sp>
      <p:pic>
        <p:nvPicPr>
          <p:cNvPr id="5" name="Kép 4" descr="ne-kapcsold-b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38323"/>
            <a:ext cx="7620000" cy="5076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39208" y="142852"/>
            <a:ext cx="8133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hu-HU" sz="2400" smtClean="0">
                <a:solidFill>
                  <a:schemeClr val="tx2">
                    <a:lumMod val="50000"/>
                  </a:schemeClr>
                </a:solidFill>
              </a:rPr>
              <a:t>Az RBMK hátrányai </a:t>
            </a:r>
          </a:p>
        </p:txBody>
      </p:sp>
      <p:sp>
        <p:nvSpPr>
          <p:cNvPr id="3" name="Téglalap 2"/>
          <p:cNvSpPr/>
          <p:nvPr/>
        </p:nvSpPr>
        <p:spPr>
          <a:xfrm>
            <a:off x="439208" y="642918"/>
            <a:ext cx="6561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9.       Vészleállás esetén a kihúzott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kontrollrudakat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a mechanika</a:t>
            </a:r>
          </a:p>
          <a:p>
            <a:pPr marL="514350" indent="-514350"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	csak lassan képes betolni	</a:t>
            </a:r>
          </a:p>
        </p:txBody>
      </p:sp>
      <p:sp>
        <p:nvSpPr>
          <p:cNvPr id="6" name="Téglalap 5"/>
          <p:cNvSpPr/>
          <p:nvPr/>
        </p:nvSpPr>
        <p:spPr>
          <a:xfrm>
            <a:off x="0" y="613150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csak 18 mp alatt érnek le</a:t>
            </a:r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-32" y="164305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a 40 cm/sec-os sebesség és a 7 méteres rúdhossz miatt</a:t>
            </a:r>
            <a:endParaRPr lang="hu-HU"/>
          </a:p>
        </p:txBody>
      </p:sp>
      <p:pic>
        <p:nvPicPr>
          <p:cNvPr id="7" name="Kép 6" descr="FissionChainReactionLarg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3140968"/>
            <a:ext cx="2613805" cy="205004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4860032" y="5373216"/>
            <a:ext cx="4248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Ezalatt 180 000 neutron-generáció születik!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2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800px-RBMK_reactor_schematic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61337"/>
            <a:ext cx="8610600" cy="6091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rbmk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7166"/>
            <a:ext cx="8743950" cy="6135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42" y="-9597"/>
            <a:ext cx="7478382" cy="686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19480</TotalTime>
  <Words>1812</Words>
  <Application>Microsoft Office PowerPoint</Application>
  <PresentationFormat>Diavetítés a képernyőre (4:3 oldalarány)</PresentationFormat>
  <Paragraphs>369</Paragraphs>
  <Slides>64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64</vt:i4>
      </vt:variant>
    </vt:vector>
  </HeadingPairs>
  <TitlesOfParts>
    <vt:vector size="66" baseType="lpstr">
      <vt:lpstr>Office-téma</vt:lpstr>
      <vt:lpstr>Designer 4.1 Drawing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WXPEE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csernobili reaktorbaleset</dc:title>
  <dc:creator>MS-USER</dc:creator>
  <cp:lastModifiedBy>Basa István</cp:lastModifiedBy>
  <cp:revision>1293</cp:revision>
  <dcterms:created xsi:type="dcterms:W3CDTF">2009-06-27T14:05:18Z</dcterms:created>
  <dcterms:modified xsi:type="dcterms:W3CDTF">2018-11-20T14:44:33Z</dcterms:modified>
</cp:coreProperties>
</file>