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726" r:id="rId2"/>
    <p:sldId id="305" r:id="rId3"/>
    <p:sldId id="691" r:id="rId4"/>
    <p:sldId id="692" r:id="rId5"/>
    <p:sldId id="681" r:id="rId6"/>
    <p:sldId id="682" r:id="rId7"/>
    <p:sldId id="576" r:id="rId8"/>
    <p:sldId id="309" r:id="rId9"/>
    <p:sldId id="538" r:id="rId10"/>
    <p:sldId id="404" r:id="rId11"/>
    <p:sldId id="348" r:id="rId12"/>
    <p:sldId id="403" r:id="rId13"/>
    <p:sldId id="406" r:id="rId14"/>
    <p:sldId id="310" r:id="rId15"/>
    <p:sldId id="311" r:id="rId16"/>
    <p:sldId id="518" r:id="rId17"/>
    <p:sldId id="520" r:id="rId18"/>
    <p:sldId id="905" r:id="rId19"/>
    <p:sldId id="614" r:id="rId20"/>
    <p:sldId id="907" r:id="rId21"/>
    <p:sldId id="906" r:id="rId22"/>
    <p:sldId id="909" r:id="rId23"/>
    <p:sldId id="908" r:id="rId24"/>
    <p:sldId id="910" r:id="rId25"/>
    <p:sldId id="615" r:id="rId26"/>
    <p:sldId id="904" r:id="rId27"/>
    <p:sldId id="911" r:id="rId28"/>
    <p:sldId id="401" r:id="rId29"/>
    <p:sldId id="519" r:id="rId30"/>
    <p:sldId id="315" r:id="rId31"/>
    <p:sldId id="352" r:id="rId32"/>
    <p:sldId id="724" r:id="rId33"/>
    <p:sldId id="361" r:id="rId34"/>
    <p:sldId id="396" r:id="rId35"/>
    <p:sldId id="360" r:id="rId36"/>
    <p:sldId id="526" r:id="rId37"/>
    <p:sldId id="662" r:id="rId38"/>
    <p:sldId id="527" r:id="rId39"/>
    <p:sldId id="394" r:id="rId40"/>
    <p:sldId id="339" r:id="rId41"/>
    <p:sldId id="408" r:id="rId42"/>
    <p:sldId id="411" r:id="rId43"/>
    <p:sldId id="413" r:id="rId44"/>
    <p:sldId id="663" r:id="rId45"/>
    <p:sldId id="414" r:id="rId46"/>
    <p:sldId id="415" r:id="rId47"/>
    <p:sldId id="521" r:id="rId48"/>
    <p:sldId id="583" r:id="rId49"/>
    <p:sldId id="687" r:id="rId50"/>
    <p:sldId id="688" r:id="rId51"/>
    <p:sldId id="539" r:id="rId52"/>
    <p:sldId id="417" r:id="rId53"/>
    <p:sldId id="419" r:id="rId54"/>
    <p:sldId id="524" r:id="rId55"/>
    <p:sldId id="689" r:id="rId56"/>
    <p:sldId id="690" r:id="rId57"/>
    <p:sldId id="902" r:id="rId58"/>
    <p:sldId id="340" r:id="rId59"/>
    <p:sldId id="577" r:id="rId60"/>
    <p:sldId id="420" r:id="rId61"/>
    <p:sldId id="363" r:id="rId62"/>
    <p:sldId id="400" r:id="rId63"/>
    <p:sldId id="903" r:id="rId64"/>
    <p:sldId id="351" r:id="rId65"/>
    <p:sldId id="362" r:id="rId66"/>
    <p:sldId id="350" r:id="rId67"/>
    <p:sldId id="648" r:id="rId68"/>
    <p:sldId id="664" r:id="rId69"/>
    <p:sldId id="314" r:id="rId70"/>
    <p:sldId id="316" r:id="rId7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B"/>
    <a:srgbClr val="FFFF43"/>
    <a:srgbClr val="0000FF"/>
    <a:srgbClr val="FECFCA"/>
    <a:srgbClr val="12561F"/>
    <a:srgbClr val="32930F"/>
    <a:srgbClr val="FDADA5"/>
    <a:srgbClr val="FFFFCC"/>
    <a:srgbClr val="F6140E"/>
    <a:srgbClr val="204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4" autoAdjust="0"/>
    <p:restoredTop sz="82897" autoAdjust="0"/>
  </p:normalViewPr>
  <p:slideViewPr>
    <p:cSldViewPr>
      <p:cViewPr varScale="1">
        <p:scale>
          <a:sx n="114" d="100"/>
          <a:sy n="114" d="100"/>
        </p:scale>
        <p:origin x="5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980"/>
    </p:cViewPr>
  </p:sorterViewPr>
  <p:notesViewPr>
    <p:cSldViewPr>
      <p:cViewPr>
        <p:scale>
          <a:sx n="100" d="100"/>
          <a:sy n="100" d="100"/>
        </p:scale>
        <p:origin x="-1890" y="114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\Dropbox\Dokumentumok\Fizika\Csernobil\Az%20atomer&#337;m&#369;%20m&#369;k&#246;d&#233;se\Elemi%20magfizikai%20aktusok\U-238-absorption-and-U-235-fission-cross-section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\Dropbox\Dokumentumok\Fizika\Csernobil\Az%20atomer&#337;m&#369;%20m&#369;k&#246;d&#233;se\Elemi%20magfizikai%20aktusok\U-238-absorption-and-U-235-fission-cross-section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\Dropbox\Dokumentumok\Fizika\Csernobil\Az%20atomer&#337;m&#369;%20m&#369;k&#246;d&#233;se\Elemi%20magfizikai%20aktusok\U-238-absorption-and-U-235-fission-cross-section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\Dropbox\Dokumentumok\Fizika\Csernobil\Az%20atomer&#337;m&#369;%20m&#369;k&#246;d&#233;se\Elemi%20magfizikai%20aktusok\U-238-absorption-and-U-235-fission-cross-section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\Dropbox\Dokumentumok\Fizika\Csernobil\Az%20atomer&#337;m&#369;%20m&#369;k&#246;d&#233;se\Elemi%20magfizikai%20aktusok\U-238-absorption-and-U-235-fission-cross-s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6A8-4234-80FC-A4B2A8FC7FA6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6A8-4234-80FC-A4B2A8FC7FA6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6A8-4234-80FC-A4B2A8FC7FA6}"/>
              </c:ext>
            </c:extLst>
          </c:dPt>
          <c:dPt>
            <c:idx val="3"/>
            <c:bubble3D val="0"/>
            <c:spPr>
              <a:solidFill>
                <a:srgbClr val="9A5536"/>
              </a:solidFill>
            </c:spPr>
            <c:extLst>
              <c:ext xmlns:c16="http://schemas.microsoft.com/office/drawing/2014/chart" uri="{C3380CC4-5D6E-409C-BE32-E72D297353CC}">
                <c16:uniqueId val="{00000007-76A8-4234-80FC-A4B2A8FC7FA6}"/>
              </c:ext>
            </c:extLst>
          </c:dPt>
          <c:dPt>
            <c:idx val="4"/>
            <c:bubble3D val="0"/>
            <c:spPr>
              <a:solidFill>
                <a:srgbClr val="ED4DAC"/>
              </a:solidFill>
            </c:spPr>
            <c:extLst>
              <c:ext xmlns:c16="http://schemas.microsoft.com/office/drawing/2014/chart" uri="{C3380CC4-5D6E-409C-BE32-E72D297353CC}">
                <c16:uniqueId val="{00000009-76A8-4234-80FC-A4B2A8FC7FA6}"/>
              </c:ext>
            </c:extLst>
          </c:dPt>
          <c:dPt>
            <c:idx val="5"/>
            <c:bubble3D val="0"/>
            <c:spPr>
              <a:solidFill>
                <a:srgbClr val="FDED23"/>
              </a:solidFill>
            </c:spPr>
            <c:extLst>
              <c:ext xmlns:c16="http://schemas.microsoft.com/office/drawing/2014/chart" uri="{C3380CC4-5D6E-409C-BE32-E72D297353CC}">
                <c16:uniqueId val="{0000000B-76A8-4234-80FC-A4B2A8FC7FA6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76A8-4234-80FC-A4B2A8FC7FA6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6A8-4234-80FC-A4B2A8FC7FA6}"/>
              </c:ext>
            </c:extLst>
          </c:dPt>
          <c:dPt>
            <c:idx val="8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1-76A8-4234-80FC-A4B2A8FC7FA6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3-76A8-4234-80FC-A4B2A8FC7FA6}"/>
              </c:ext>
            </c:extLst>
          </c:dPt>
          <c:dLbls>
            <c:dLbl>
              <c:idx val="4"/>
              <c:layout>
                <c:manualLayout>
                  <c:x val="-1.0351966873706004E-2"/>
                  <c:y val="-3.70370370370370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A8-4234-80FC-A4B2A8FC7FA6}"/>
                </c:ext>
              </c:extLst>
            </c:dLbl>
            <c:dLbl>
              <c:idx val="7"/>
              <c:layout>
                <c:manualLayout>
                  <c:x val="1.6337404318925081E-2"/>
                  <c:y val="-3.35802469135802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A8-4234-80FC-A4B2A8FC7FA6}"/>
                </c:ext>
              </c:extLst>
            </c:dLbl>
            <c:dLbl>
              <c:idx val="8"/>
              <c:layout>
                <c:manualLayout>
                  <c:x val="-3.3452460508857057E-2"/>
                  <c:y val="-2.70464858559346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A8-4234-80FC-A4B2A8FC7FA6}"/>
                </c:ext>
              </c:extLst>
            </c:dLbl>
            <c:dLbl>
              <c:idx val="9"/>
              <c:layout>
                <c:manualLayout>
                  <c:x val="-3.3638156854009484E-2"/>
                  <c:y val="-2.01710119568387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6A8-4234-80FC-A4B2A8FC7FA6}"/>
                </c:ext>
              </c:extLst>
            </c:dLbl>
            <c:dLbl>
              <c:idx val="10"/>
              <c:layout>
                <c:manualLayout>
                  <c:x val="1.5355460641220586E-3"/>
                  <c:y val="-3.17948478662389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A8-4234-80FC-A4B2A8FC7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Munka1!$A$1:$A$11</c:f>
              <c:strCache>
                <c:ptCount val="11"/>
                <c:pt idx="0">
                  <c:v>Széntüzelésű</c:v>
                </c:pt>
                <c:pt idx="1">
                  <c:v>Olajtüzelésű</c:v>
                </c:pt>
                <c:pt idx="2">
                  <c:v>Gáztüzelésű</c:v>
                </c:pt>
                <c:pt idx="3">
                  <c:v>Biomassza tüzelésű</c:v>
                </c:pt>
                <c:pt idx="4">
                  <c:v>Szemétégető</c:v>
                </c:pt>
                <c:pt idx="5">
                  <c:v>Nukleáris</c:v>
                </c:pt>
                <c:pt idx="6">
                  <c:v>Geotermikus</c:v>
                </c:pt>
                <c:pt idx="7">
                  <c:v>Naphőerőmű</c:v>
                </c:pt>
                <c:pt idx="8">
                  <c:v>Vízerőmű</c:v>
                </c:pt>
                <c:pt idx="9">
                  <c:v>Fotovoltaikus naperőmű</c:v>
                </c:pt>
                <c:pt idx="10">
                  <c:v>Szélerőmű</c:v>
                </c:pt>
              </c:strCache>
            </c:strRef>
          </c:cat>
          <c:val>
            <c:numRef>
              <c:f>Munka1!$C$1:$C$11</c:f>
              <c:numCache>
                <c:formatCode>0.0</c:formatCode>
                <c:ptCount val="11"/>
                <c:pt idx="0">
                  <c:v>40.62098751021361</c:v>
                </c:pt>
                <c:pt idx="1">
                  <c:v>4.5990428388000462</c:v>
                </c:pt>
                <c:pt idx="2">
                  <c:v>22.210808917940934</c:v>
                </c:pt>
                <c:pt idx="3">
                  <c:v>1.2886658106688456</c:v>
                </c:pt>
                <c:pt idx="4">
                  <c:v>0.18676316096649936</c:v>
                </c:pt>
                <c:pt idx="5">
                  <c:v>11.990194934049258</c:v>
                </c:pt>
                <c:pt idx="6">
                  <c:v>0.32683553169137392</c:v>
                </c:pt>
                <c:pt idx="7">
                  <c:v>1.3073421267654955E-2</c:v>
                </c:pt>
                <c:pt idx="8">
                  <c:v>16.341776584568692</c:v>
                </c:pt>
                <c:pt idx="9">
                  <c:v>0.27407493871833782</c:v>
                </c:pt>
                <c:pt idx="10">
                  <c:v>2.1477763511147425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6A8-4234-80FC-A4B2A8FC7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800">
              <a:solidFill>
                <a:schemeClr val="tx2">
                  <a:lumMod val="50000"/>
                </a:schemeClr>
              </a:solidFill>
            </a:defRPr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hu-HU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 U-238 neutron elnyelése</a:t>
            </a:r>
          </a:p>
          <a:p>
            <a:pPr>
              <a:defRPr/>
            </a:pPr>
            <a:r>
              <a:rPr lang="hu-HU" baseline="0">
                <a:solidFill>
                  <a:srgbClr val="00B050"/>
                </a:solidFill>
              </a:rPr>
              <a:t>Az U-235 neutron által kiváltott hasadása</a:t>
            </a:r>
            <a:endParaRPr lang="en-US">
              <a:solidFill>
                <a:srgbClr val="00B050"/>
              </a:solidFill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</c:v>
          </c:tx>
          <c:marker>
            <c:symbol val="none"/>
          </c:marker>
          <c:xVal>
            <c:numRef>
              <c:f>Munka1!$C$2:$C$24</c:f>
              <c:numCache>
                <c:formatCode>0</c:formatCode>
                <c:ptCount val="23"/>
                <c:pt idx="0">
                  <c:v>12.589254117941673</c:v>
                </c:pt>
                <c:pt idx="1">
                  <c:v>6309.5734448019321</c:v>
                </c:pt>
                <c:pt idx="2">
                  <c:v>6683.4391756861551</c:v>
                </c:pt>
                <c:pt idx="3">
                  <c:v>7079.4578438413873</c:v>
                </c:pt>
                <c:pt idx="4">
                  <c:v>7943.2823472428208</c:v>
                </c:pt>
                <c:pt idx="5">
                  <c:v>19952.623149688803</c:v>
                </c:pt>
                <c:pt idx="6">
                  <c:v>22387.211385683418</c:v>
                </c:pt>
                <c:pt idx="7">
                  <c:v>25118.864315095812</c:v>
                </c:pt>
                <c:pt idx="8">
                  <c:v>31622.776601683803</c:v>
                </c:pt>
                <c:pt idx="9">
                  <c:v>35481.338923357536</c:v>
                </c:pt>
                <c:pt idx="10">
                  <c:v>39810.717055349771</c:v>
                </c:pt>
                <c:pt idx="11">
                  <c:v>63095.734448019386</c:v>
                </c:pt>
                <c:pt idx="12">
                  <c:v>70794.578438413824</c:v>
                </c:pt>
                <c:pt idx="13">
                  <c:v>79432.82347242815</c:v>
                </c:pt>
                <c:pt idx="14">
                  <c:v>89125.093813374682</c:v>
                </c:pt>
                <c:pt idx="15">
                  <c:v>100000</c:v>
                </c:pt>
                <c:pt idx="16">
                  <c:v>112201.84543019639</c:v>
                </c:pt>
                <c:pt idx="17">
                  <c:v>125892.54117941672</c:v>
                </c:pt>
                <c:pt idx="18">
                  <c:v>158489.31924611147</c:v>
                </c:pt>
                <c:pt idx="19">
                  <c:v>177827.94100389234</c:v>
                </c:pt>
                <c:pt idx="20">
                  <c:v>199526.23149688792</c:v>
                </c:pt>
                <c:pt idx="21">
                  <c:v>316227.76601683837</c:v>
                </c:pt>
                <c:pt idx="22">
                  <c:v>1000000000</c:v>
                </c:pt>
              </c:numCache>
            </c:numRef>
          </c:xVal>
          <c:yVal>
            <c:numRef>
              <c:f>Munka1!$F$2:$F$24</c:f>
              <c:numCache>
                <c:formatCode>#,##0.00</c:formatCode>
                <c:ptCount val="23"/>
                <c:pt idx="0">
                  <c:v>3.9810717055349754</c:v>
                </c:pt>
                <c:pt idx="1">
                  <c:v>0.17782794100389229</c:v>
                </c:pt>
                <c:pt idx="2">
                  <c:v>37.583740428844457</c:v>
                </c:pt>
                <c:pt idx="3">
                  <c:v>7943.2823472428236</c:v>
                </c:pt>
                <c:pt idx="4">
                  <c:v>15.848931924611154</c:v>
                </c:pt>
                <c:pt idx="5">
                  <c:v>6.309573444801936</c:v>
                </c:pt>
                <c:pt idx="6">
                  <c:v>3981.0717055349742</c:v>
                </c:pt>
                <c:pt idx="7">
                  <c:v>12.589254117941676</c:v>
                </c:pt>
                <c:pt idx="8">
                  <c:v>5.0118723362727238</c:v>
                </c:pt>
                <c:pt idx="9">
                  <c:v>2511.8864315095861</c:v>
                </c:pt>
                <c:pt idx="10">
                  <c:v>12.589254117941676</c:v>
                </c:pt>
                <c:pt idx="11">
                  <c:v>5.0118723362727238</c:v>
                </c:pt>
                <c:pt idx="12">
                  <c:v>398.10717055349767</c:v>
                </c:pt>
                <c:pt idx="13">
                  <c:v>12.589254117941676</c:v>
                </c:pt>
                <c:pt idx="14">
                  <c:v>31.622776601683825</c:v>
                </c:pt>
                <c:pt idx="15">
                  <c:v>1.5848931924611136</c:v>
                </c:pt>
                <c:pt idx="16">
                  <c:v>251.18864315095811</c:v>
                </c:pt>
                <c:pt idx="17">
                  <c:v>7.9432823472428193</c:v>
                </c:pt>
                <c:pt idx="18">
                  <c:v>3.1622776601683804</c:v>
                </c:pt>
                <c:pt idx="19">
                  <c:v>25.118864315095806</c:v>
                </c:pt>
                <c:pt idx="20">
                  <c:v>5.0118723362727238</c:v>
                </c:pt>
                <c:pt idx="21">
                  <c:v>6.309573444801936</c:v>
                </c:pt>
                <c:pt idx="22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41-4486-A98F-44727DA8ACF7}"/>
            </c:ext>
          </c:extLst>
        </c:ser>
        <c:ser>
          <c:idx val="1"/>
          <c:order val="1"/>
          <c:tx>
            <c:v>H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Munka1!$C$27:$C$57</c:f>
              <c:numCache>
                <c:formatCode>0</c:formatCode>
                <c:ptCount val="31"/>
                <c:pt idx="0">
                  <c:v>12.589254117941673</c:v>
                </c:pt>
                <c:pt idx="1">
                  <c:v>158.48931924611136</c:v>
                </c:pt>
                <c:pt idx="2">
                  <c:v>177.82794100389236</c:v>
                </c:pt>
                <c:pt idx="3">
                  <c:v>199.52623149688804</c:v>
                </c:pt>
                <c:pt idx="4">
                  <c:v>794.32823472428197</c:v>
                </c:pt>
                <c:pt idx="5">
                  <c:v>1000</c:v>
                </c:pt>
                <c:pt idx="6">
                  <c:v>1584.8931924611154</c:v>
                </c:pt>
                <c:pt idx="7">
                  <c:v>1778.2794100389242</c:v>
                </c:pt>
                <c:pt idx="8">
                  <c:v>1995.2623149688802</c:v>
                </c:pt>
                <c:pt idx="9">
                  <c:v>2818.3829312644552</c:v>
                </c:pt>
                <c:pt idx="10">
                  <c:v>3162.2776601683827</c:v>
                </c:pt>
                <c:pt idx="11">
                  <c:v>3981.071705534976</c:v>
                </c:pt>
                <c:pt idx="12">
                  <c:v>5011.8723362727269</c:v>
                </c:pt>
                <c:pt idx="13">
                  <c:v>6309.5734448019321</c:v>
                </c:pt>
                <c:pt idx="14">
                  <c:v>7943.2823472428208</c:v>
                </c:pt>
                <c:pt idx="15">
                  <c:v>10000</c:v>
                </c:pt>
                <c:pt idx="16">
                  <c:v>12589.25411794168</c:v>
                </c:pt>
                <c:pt idx="17">
                  <c:v>15848.931924611155</c:v>
                </c:pt>
                <c:pt idx="18">
                  <c:v>19952.623149688803</c:v>
                </c:pt>
                <c:pt idx="19">
                  <c:v>25118.864315095812</c:v>
                </c:pt>
                <c:pt idx="20">
                  <c:v>31622.776601683803</c:v>
                </c:pt>
                <c:pt idx="21">
                  <c:v>39810.717055349771</c:v>
                </c:pt>
                <c:pt idx="22">
                  <c:v>50118.723362727324</c:v>
                </c:pt>
                <c:pt idx="23">
                  <c:v>63095.734448019386</c:v>
                </c:pt>
                <c:pt idx="24">
                  <c:v>79432.82347242815</c:v>
                </c:pt>
                <c:pt idx="25">
                  <c:v>100000</c:v>
                </c:pt>
                <c:pt idx="26">
                  <c:v>125892.54117941672</c:v>
                </c:pt>
                <c:pt idx="27">
                  <c:v>158489.31924611147</c:v>
                </c:pt>
                <c:pt idx="28">
                  <c:v>199526.23149688792</c:v>
                </c:pt>
                <c:pt idx="29">
                  <c:v>398107170.55349803</c:v>
                </c:pt>
                <c:pt idx="30">
                  <c:v>1584893192.4611135</c:v>
                </c:pt>
              </c:numCache>
            </c:numRef>
          </c:xVal>
          <c:yVal>
            <c:numRef>
              <c:f>Munka1!$F$27:$F$57</c:f>
              <c:numCache>
                <c:formatCode>#,##0.00</c:formatCode>
                <c:ptCount val="31"/>
                <c:pt idx="0">
                  <c:v>794.32823472428151</c:v>
                </c:pt>
                <c:pt idx="1">
                  <c:v>199.52623149688804</c:v>
                </c:pt>
                <c:pt idx="2">
                  <c:v>158.48931924611156</c:v>
                </c:pt>
                <c:pt idx="3">
                  <c:v>199.52623149688804</c:v>
                </c:pt>
                <c:pt idx="4">
                  <c:v>63.095734448019321</c:v>
                </c:pt>
                <c:pt idx="5">
                  <c:v>125.8925411794168</c:v>
                </c:pt>
                <c:pt idx="6">
                  <c:v>15.848931924611154</c:v>
                </c:pt>
                <c:pt idx="7">
                  <c:v>19.952623149688801</c:v>
                </c:pt>
                <c:pt idx="8">
                  <c:v>10</c:v>
                </c:pt>
                <c:pt idx="9">
                  <c:v>39.810717055349762</c:v>
                </c:pt>
                <c:pt idx="10">
                  <c:v>8.9125093813374558</c:v>
                </c:pt>
                <c:pt idx="11">
                  <c:v>199.52623149688804</c:v>
                </c:pt>
                <c:pt idx="12">
                  <c:v>6.309573444801936</c:v>
                </c:pt>
                <c:pt idx="13">
                  <c:v>158.48931924611156</c:v>
                </c:pt>
                <c:pt idx="14">
                  <c:v>5.7543993733715695</c:v>
                </c:pt>
                <c:pt idx="15">
                  <c:v>112.20184543019636</c:v>
                </c:pt>
                <c:pt idx="16">
                  <c:v>7.9432823472428193</c:v>
                </c:pt>
                <c:pt idx="17">
                  <c:v>165.95869074375625</c:v>
                </c:pt>
                <c:pt idx="18">
                  <c:v>7.4131024130091818</c:v>
                </c:pt>
                <c:pt idx="19">
                  <c:v>100</c:v>
                </c:pt>
                <c:pt idx="20">
                  <c:v>6.309573444801936</c:v>
                </c:pt>
                <c:pt idx="21">
                  <c:v>125.8925411794168</c:v>
                </c:pt>
                <c:pt idx="22">
                  <c:v>7.2443596007499069</c:v>
                </c:pt>
                <c:pt idx="23">
                  <c:v>147.91083881682087</c:v>
                </c:pt>
                <c:pt idx="24">
                  <c:v>5.3703179637025293</c:v>
                </c:pt>
                <c:pt idx="25">
                  <c:v>15.848931924611154</c:v>
                </c:pt>
                <c:pt idx="26">
                  <c:v>12.589254117941676</c:v>
                </c:pt>
                <c:pt idx="27">
                  <c:v>16.595869074375621</c:v>
                </c:pt>
                <c:pt idx="28">
                  <c:v>12.589254117941676</c:v>
                </c:pt>
                <c:pt idx="29">
                  <c:v>1.5848931924611136</c:v>
                </c:pt>
                <c:pt idx="30">
                  <c:v>2.5118864315095797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41-4486-A98F-44727DA8A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01248"/>
        <c:axId val="97701824"/>
      </c:scatterChart>
      <c:valAx>
        <c:axId val="9770124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sz="1200"/>
                  <a:t>neutron</a:t>
                </a:r>
                <a:r>
                  <a:rPr lang="hu-HU" sz="1200" baseline="0"/>
                  <a:t> energia (MeV)</a:t>
                </a:r>
                <a:endParaRPr lang="hu-HU" sz="1200"/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hu-HU"/>
          </a:p>
        </c:txPr>
        <c:crossAx val="97701824"/>
        <c:crossesAt val="1.0000000000000004E-5"/>
        <c:crossBetween val="midCat"/>
        <c:dispUnits>
          <c:builtInUnit val="thousands"/>
        </c:dispUnits>
      </c:valAx>
      <c:valAx>
        <c:axId val="9770182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sz="1200"/>
                  <a:t>Kölcsönhatás</a:t>
                </a:r>
                <a:r>
                  <a:rPr lang="hu-HU" sz="1200" baseline="0"/>
                  <a:t> valószínűsége (barn)</a:t>
                </a:r>
                <a:endParaRPr lang="hu-HU" sz="120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7701248"/>
        <c:crossesAt val="1.0000000000000004E-5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hu-HU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neutron elnyelődésének valószínűsége U-238-ban</a:t>
            </a:r>
          </a:p>
          <a:p>
            <a:pPr>
              <a:defRPr/>
            </a:pPr>
            <a:r>
              <a:rPr lang="hu-HU" baseline="0" dirty="0">
                <a:solidFill>
                  <a:srgbClr val="00B050"/>
                </a:solidFill>
              </a:rPr>
              <a:t>Neutron által kiváltott hasadás valószínűsége U-235-tel</a:t>
            </a:r>
            <a:endParaRPr lang="en-US" dirty="0">
              <a:solidFill>
                <a:srgbClr val="00B050"/>
              </a:solidFill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</c:v>
          </c:tx>
          <c:marker>
            <c:symbol val="none"/>
          </c:marker>
          <c:xVal>
            <c:numRef>
              <c:f>Munka1!$C$2:$C$24</c:f>
              <c:numCache>
                <c:formatCode>0</c:formatCode>
                <c:ptCount val="23"/>
                <c:pt idx="0">
                  <c:v>12.589254117941673</c:v>
                </c:pt>
                <c:pt idx="1">
                  <c:v>6309.5734448019321</c:v>
                </c:pt>
                <c:pt idx="2">
                  <c:v>6683.4391756861551</c:v>
                </c:pt>
                <c:pt idx="3">
                  <c:v>7079.4578438413873</c:v>
                </c:pt>
                <c:pt idx="4">
                  <c:v>7943.2823472428208</c:v>
                </c:pt>
                <c:pt idx="5">
                  <c:v>19952.623149688803</c:v>
                </c:pt>
                <c:pt idx="6">
                  <c:v>22387.211385683418</c:v>
                </c:pt>
                <c:pt idx="7">
                  <c:v>25118.864315095812</c:v>
                </c:pt>
                <c:pt idx="8">
                  <c:v>31622.776601683803</c:v>
                </c:pt>
                <c:pt idx="9">
                  <c:v>35481.338923357536</c:v>
                </c:pt>
                <c:pt idx="10">
                  <c:v>39810.717055349771</c:v>
                </c:pt>
                <c:pt idx="11">
                  <c:v>63095.734448019386</c:v>
                </c:pt>
                <c:pt idx="12">
                  <c:v>70794.578438413824</c:v>
                </c:pt>
                <c:pt idx="13">
                  <c:v>79432.82347242815</c:v>
                </c:pt>
                <c:pt idx="14">
                  <c:v>89125.093813374682</c:v>
                </c:pt>
                <c:pt idx="15">
                  <c:v>100000</c:v>
                </c:pt>
                <c:pt idx="16">
                  <c:v>112201.84543019639</c:v>
                </c:pt>
                <c:pt idx="17">
                  <c:v>125892.54117941672</c:v>
                </c:pt>
                <c:pt idx="18">
                  <c:v>158489.31924611147</c:v>
                </c:pt>
                <c:pt idx="19">
                  <c:v>177827.94100389234</c:v>
                </c:pt>
                <c:pt idx="20">
                  <c:v>199526.23149688792</c:v>
                </c:pt>
                <c:pt idx="21">
                  <c:v>316227.76601683837</c:v>
                </c:pt>
                <c:pt idx="22">
                  <c:v>1000000000</c:v>
                </c:pt>
              </c:numCache>
            </c:numRef>
          </c:xVal>
          <c:yVal>
            <c:numRef>
              <c:f>Munka1!$F$2:$F$24</c:f>
              <c:numCache>
                <c:formatCode>#,##0.00</c:formatCode>
                <c:ptCount val="23"/>
                <c:pt idx="0">
                  <c:v>3.9810717055349754</c:v>
                </c:pt>
                <c:pt idx="1">
                  <c:v>0.17782794100389229</c:v>
                </c:pt>
                <c:pt idx="2">
                  <c:v>37.583740428844457</c:v>
                </c:pt>
                <c:pt idx="3">
                  <c:v>7943.2823472428236</c:v>
                </c:pt>
                <c:pt idx="4">
                  <c:v>15.848931924611154</c:v>
                </c:pt>
                <c:pt idx="5">
                  <c:v>6.309573444801936</c:v>
                </c:pt>
                <c:pt idx="6">
                  <c:v>3981.0717055349742</c:v>
                </c:pt>
                <c:pt idx="7">
                  <c:v>12.589254117941676</c:v>
                </c:pt>
                <c:pt idx="8">
                  <c:v>5.0118723362727238</c:v>
                </c:pt>
                <c:pt idx="9">
                  <c:v>2511.8864315095861</c:v>
                </c:pt>
                <c:pt idx="10">
                  <c:v>12.589254117941676</c:v>
                </c:pt>
                <c:pt idx="11">
                  <c:v>5.0118723362727238</c:v>
                </c:pt>
                <c:pt idx="12">
                  <c:v>398.10717055349767</c:v>
                </c:pt>
                <c:pt idx="13">
                  <c:v>12.589254117941676</c:v>
                </c:pt>
                <c:pt idx="14">
                  <c:v>31.622776601683825</c:v>
                </c:pt>
                <c:pt idx="15">
                  <c:v>1.5848931924611136</c:v>
                </c:pt>
                <c:pt idx="16">
                  <c:v>251.18864315095811</c:v>
                </c:pt>
                <c:pt idx="17">
                  <c:v>7.9432823472428193</c:v>
                </c:pt>
                <c:pt idx="18">
                  <c:v>3.1622776601683804</c:v>
                </c:pt>
                <c:pt idx="19">
                  <c:v>25.118864315095806</c:v>
                </c:pt>
                <c:pt idx="20">
                  <c:v>5.0118723362727238</c:v>
                </c:pt>
                <c:pt idx="21">
                  <c:v>6.309573444801936</c:v>
                </c:pt>
                <c:pt idx="22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03-4ED5-B3F1-097B5F17A6FF}"/>
            </c:ext>
          </c:extLst>
        </c:ser>
        <c:ser>
          <c:idx val="1"/>
          <c:order val="1"/>
          <c:tx>
            <c:v>H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Munka1!$C$27:$C$57</c:f>
              <c:numCache>
                <c:formatCode>0</c:formatCode>
                <c:ptCount val="31"/>
                <c:pt idx="0">
                  <c:v>12.589254117941673</c:v>
                </c:pt>
                <c:pt idx="1">
                  <c:v>158.48931924611136</c:v>
                </c:pt>
                <c:pt idx="2">
                  <c:v>177.82794100389236</c:v>
                </c:pt>
                <c:pt idx="3">
                  <c:v>199.52623149688804</c:v>
                </c:pt>
                <c:pt idx="4">
                  <c:v>794.32823472428197</c:v>
                </c:pt>
                <c:pt idx="5">
                  <c:v>1000</c:v>
                </c:pt>
                <c:pt idx="6">
                  <c:v>1584.8931924611154</c:v>
                </c:pt>
                <c:pt idx="7">
                  <c:v>1778.2794100389242</c:v>
                </c:pt>
                <c:pt idx="8">
                  <c:v>1995.2623149688802</c:v>
                </c:pt>
                <c:pt idx="9">
                  <c:v>2818.3829312644552</c:v>
                </c:pt>
                <c:pt idx="10">
                  <c:v>3162.2776601683827</c:v>
                </c:pt>
                <c:pt idx="11">
                  <c:v>3981.071705534976</c:v>
                </c:pt>
                <c:pt idx="12">
                  <c:v>5011.8723362727269</c:v>
                </c:pt>
                <c:pt idx="13">
                  <c:v>6309.5734448019321</c:v>
                </c:pt>
                <c:pt idx="14">
                  <c:v>7943.2823472428208</c:v>
                </c:pt>
                <c:pt idx="15">
                  <c:v>10000</c:v>
                </c:pt>
                <c:pt idx="16">
                  <c:v>12589.25411794168</c:v>
                </c:pt>
                <c:pt idx="17">
                  <c:v>15848.931924611155</c:v>
                </c:pt>
                <c:pt idx="18">
                  <c:v>19952.623149688803</c:v>
                </c:pt>
                <c:pt idx="19">
                  <c:v>25118.864315095812</c:v>
                </c:pt>
                <c:pt idx="20">
                  <c:v>31622.776601683803</c:v>
                </c:pt>
                <c:pt idx="21">
                  <c:v>39810.717055349771</c:v>
                </c:pt>
                <c:pt idx="22">
                  <c:v>50118.723362727324</c:v>
                </c:pt>
                <c:pt idx="23">
                  <c:v>63095.734448019386</c:v>
                </c:pt>
                <c:pt idx="24">
                  <c:v>79432.82347242815</c:v>
                </c:pt>
                <c:pt idx="25">
                  <c:v>100000</c:v>
                </c:pt>
                <c:pt idx="26">
                  <c:v>125892.54117941672</c:v>
                </c:pt>
                <c:pt idx="27">
                  <c:v>158489.31924611147</c:v>
                </c:pt>
                <c:pt idx="28">
                  <c:v>199526.23149688792</c:v>
                </c:pt>
                <c:pt idx="29">
                  <c:v>398107170.55349803</c:v>
                </c:pt>
                <c:pt idx="30">
                  <c:v>1584893192.4611135</c:v>
                </c:pt>
              </c:numCache>
            </c:numRef>
          </c:xVal>
          <c:yVal>
            <c:numRef>
              <c:f>Munka1!$F$27:$F$57</c:f>
              <c:numCache>
                <c:formatCode>#,##0.00</c:formatCode>
                <c:ptCount val="31"/>
                <c:pt idx="0">
                  <c:v>794.32823472428151</c:v>
                </c:pt>
                <c:pt idx="1">
                  <c:v>199.52623149688804</c:v>
                </c:pt>
                <c:pt idx="2">
                  <c:v>158.48931924611156</c:v>
                </c:pt>
                <c:pt idx="3">
                  <c:v>199.52623149688804</c:v>
                </c:pt>
                <c:pt idx="4">
                  <c:v>63.095734448019321</c:v>
                </c:pt>
                <c:pt idx="5">
                  <c:v>125.8925411794168</c:v>
                </c:pt>
                <c:pt idx="6">
                  <c:v>15.848931924611154</c:v>
                </c:pt>
                <c:pt idx="7">
                  <c:v>19.952623149688801</c:v>
                </c:pt>
                <c:pt idx="8">
                  <c:v>10</c:v>
                </c:pt>
                <c:pt idx="9">
                  <c:v>39.810717055349762</c:v>
                </c:pt>
                <c:pt idx="10">
                  <c:v>8.9125093813374558</c:v>
                </c:pt>
                <c:pt idx="11">
                  <c:v>199.52623149688804</c:v>
                </c:pt>
                <c:pt idx="12">
                  <c:v>6.309573444801936</c:v>
                </c:pt>
                <c:pt idx="13">
                  <c:v>158.48931924611156</c:v>
                </c:pt>
                <c:pt idx="14">
                  <c:v>5.7543993733715695</c:v>
                </c:pt>
                <c:pt idx="15">
                  <c:v>112.20184543019636</c:v>
                </c:pt>
                <c:pt idx="16">
                  <c:v>7.9432823472428193</c:v>
                </c:pt>
                <c:pt idx="17">
                  <c:v>165.95869074375625</c:v>
                </c:pt>
                <c:pt idx="18">
                  <c:v>7.4131024130091818</c:v>
                </c:pt>
                <c:pt idx="19">
                  <c:v>100</c:v>
                </c:pt>
                <c:pt idx="20">
                  <c:v>6.309573444801936</c:v>
                </c:pt>
                <c:pt idx="21">
                  <c:v>125.8925411794168</c:v>
                </c:pt>
                <c:pt idx="22">
                  <c:v>7.2443596007499069</c:v>
                </c:pt>
                <c:pt idx="23">
                  <c:v>147.91083881682087</c:v>
                </c:pt>
                <c:pt idx="24">
                  <c:v>5.3703179637025293</c:v>
                </c:pt>
                <c:pt idx="25">
                  <c:v>15.848931924611154</c:v>
                </c:pt>
                <c:pt idx="26">
                  <c:v>12.589254117941676</c:v>
                </c:pt>
                <c:pt idx="27">
                  <c:v>16.595869074375621</c:v>
                </c:pt>
                <c:pt idx="28">
                  <c:v>12.589254117941676</c:v>
                </c:pt>
                <c:pt idx="29">
                  <c:v>1.5848931924611136</c:v>
                </c:pt>
                <c:pt idx="30">
                  <c:v>2.5118864315095797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03-4ED5-B3F1-097B5F17A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04128"/>
        <c:axId val="97704704"/>
      </c:scatterChart>
      <c:valAx>
        <c:axId val="9770412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sz="1200"/>
                  <a:t>neutron</a:t>
                </a:r>
                <a:r>
                  <a:rPr lang="hu-HU" sz="1200" baseline="0"/>
                  <a:t> energia (MeV)</a:t>
                </a:r>
                <a:endParaRPr lang="hu-HU" sz="1200"/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 sz="1200"/>
            </a:pPr>
            <a:endParaRPr lang="hu-HU"/>
          </a:p>
        </c:txPr>
        <c:crossAx val="97704704"/>
        <c:crossesAt val="1.0000000000000004E-5"/>
        <c:crossBetween val="midCat"/>
        <c:dispUnits>
          <c:builtInUnit val="thousands"/>
        </c:dispUnits>
      </c:valAx>
      <c:valAx>
        <c:axId val="9770470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sz="1600" dirty="0"/>
                  <a:t>Kölcsönhatás</a:t>
                </a:r>
                <a:r>
                  <a:rPr lang="hu-HU" sz="1600" baseline="0" dirty="0"/>
                  <a:t> valószínűsége (</a:t>
                </a:r>
                <a:r>
                  <a:rPr lang="hu-HU" sz="1600" baseline="0" dirty="0" err="1"/>
                  <a:t>barn</a:t>
                </a:r>
                <a:r>
                  <a:rPr lang="hu-HU" sz="1600" baseline="0" dirty="0"/>
                  <a:t>)</a:t>
                </a:r>
                <a:endParaRPr lang="hu-HU" sz="160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97704128"/>
        <c:crossesAt val="1.0000000000000004E-5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hu-HU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neutron elnyelődésének valószínűsége U-238-ban</a:t>
            </a:r>
          </a:p>
          <a:p>
            <a:pPr>
              <a:defRPr/>
            </a:pPr>
            <a:r>
              <a:rPr lang="hu-HU" baseline="0" dirty="0">
                <a:solidFill>
                  <a:srgbClr val="00B050"/>
                </a:solidFill>
              </a:rPr>
              <a:t>Neutron által kiváltott hasadás valószínűsége U-235-tel</a:t>
            </a:r>
            <a:endParaRPr lang="en-US" dirty="0">
              <a:solidFill>
                <a:srgbClr val="00B050"/>
              </a:solidFill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</c:v>
          </c:tx>
          <c:marker>
            <c:symbol val="none"/>
          </c:marker>
          <c:xVal>
            <c:numRef>
              <c:f>Munka1!$C$2:$C$24</c:f>
              <c:numCache>
                <c:formatCode>0</c:formatCode>
                <c:ptCount val="23"/>
                <c:pt idx="0">
                  <c:v>12.589254117941673</c:v>
                </c:pt>
                <c:pt idx="1">
                  <c:v>6309.5734448019321</c:v>
                </c:pt>
                <c:pt idx="2">
                  <c:v>6683.4391756861551</c:v>
                </c:pt>
                <c:pt idx="3">
                  <c:v>7079.4578438413873</c:v>
                </c:pt>
                <c:pt idx="4">
                  <c:v>7943.2823472428208</c:v>
                </c:pt>
                <c:pt idx="5">
                  <c:v>19952.623149688803</c:v>
                </c:pt>
                <c:pt idx="6">
                  <c:v>22387.211385683418</c:v>
                </c:pt>
                <c:pt idx="7">
                  <c:v>25118.864315095812</c:v>
                </c:pt>
                <c:pt idx="8">
                  <c:v>31622.776601683803</c:v>
                </c:pt>
                <c:pt idx="9">
                  <c:v>35481.338923357536</c:v>
                </c:pt>
                <c:pt idx="10">
                  <c:v>39810.717055349771</c:v>
                </c:pt>
                <c:pt idx="11">
                  <c:v>63095.734448019386</c:v>
                </c:pt>
                <c:pt idx="12">
                  <c:v>70794.578438413824</c:v>
                </c:pt>
                <c:pt idx="13">
                  <c:v>79432.82347242815</c:v>
                </c:pt>
                <c:pt idx="14">
                  <c:v>89125.093813374682</c:v>
                </c:pt>
                <c:pt idx="15">
                  <c:v>100000</c:v>
                </c:pt>
                <c:pt idx="16">
                  <c:v>112201.84543019639</c:v>
                </c:pt>
                <c:pt idx="17">
                  <c:v>125892.54117941672</c:v>
                </c:pt>
                <c:pt idx="18">
                  <c:v>158489.31924611147</c:v>
                </c:pt>
                <c:pt idx="19">
                  <c:v>177827.94100389234</c:v>
                </c:pt>
                <c:pt idx="20">
                  <c:v>199526.23149688792</c:v>
                </c:pt>
                <c:pt idx="21">
                  <c:v>316227.76601683837</c:v>
                </c:pt>
                <c:pt idx="22">
                  <c:v>1000000000</c:v>
                </c:pt>
              </c:numCache>
            </c:numRef>
          </c:xVal>
          <c:yVal>
            <c:numRef>
              <c:f>Munka1!$F$2:$F$24</c:f>
              <c:numCache>
                <c:formatCode>#,##0.00</c:formatCode>
                <c:ptCount val="23"/>
                <c:pt idx="0">
                  <c:v>3.9810717055349754</c:v>
                </c:pt>
                <c:pt idx="1">
                  <c:v>0.17782794100389229</c:v>
                </c:pt>
                <c:pt idx="2">
                  <c:v>37.583740428844457</c:v>
                </c:pt>
                <c:pt idx="3">
                  <c:v>7943.2823472428236</c:v>
                </c:pt>
                <c:pt idx="4">
                  <c:v>15.848931924611154</c:v>
                </c:pt>
                <c:pt idx="5">
                  <c:v>6.309573444801936</c:v>
                </c:pt>
                <c:pt idx="6">
                  <c:v>3981.0717055349742</c:v>
                </c:pt>
                <c:pt idx="7">
                  <c:v>12.589254117941676</c:v>
                </c:pt>
                <c:pt idx="8">
                  <c:v>5.0118723362727238</c:v>
                </c:pt>
                <c:pt idx="9">
                  <c:v>2511.8864315095861</c:v>
                </c:pt>
                <c:pt idx="10">
                  <c:v>12.589254117941676</c:v>
                </c:pt>
                <c:pt idx="11">
                  <c:v>5.0118723362727238</c:v>
                </c:pt>
                <c:pt idx="12">
                  <c:v>398.10717055349767</c:v>
                </c:pt>
                <c:pt idx="13">
                  <c:v>12.589254117941676</c:v>
                </c:pt>
                <c:pt idx="14">
                  <c:v>31.622776601683825</c:v>
                </c:pt>
                <c:pt idx="15">
                  <c:v>1.5848931924611136</c:v>
                </c:pt>
                <c:pt idx="16">
                  <c:v>251.18864315095811</c:v>
                </c:pt>
                <c:pt idx="17">
                  <c:v>7.9432823472428193</c:v>
                </c:pt>
                <c:pt idx="18">
                  <c:v>3.1622776601683804</c:v>
                </c:pt>
                <c:pt idx="19">
                  <c:v>25.118864315095806</c:v>
                </c:pt>
                <c:pt idx="20">
                  <c:v>5.0118723362727238</c:v>
                </c:pt>
                <c:pt idx="21">
                  <c:v>6.309573444801936</c:v>
                </c:pt>
                <c:pt idx="22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79-49F3-B0E6-C7AFF2828627}"/>
            </c:ext>
          </c:extLst>
        </c:ser>
        <c:ser>
          <c:idx val="1"/>
          <c:order val="1"/>
          <c:tx>
            <c:v>H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Munka1!$C$27:$C$57</c:f>
              <c:numCache>
                <c:formatCode>0</c:formatCode>
                <c:ptCount val="31"/>
                <c:pt idx="0">
                  <c:v>12.589254117941673</c:v>
                </c:pt>
                <c:pt idx="1">
                  <c:v>158.48931924611136</c:v>
                </c:pt>
                <c:pt idx="2">
                  <c:v>177.82794100389236</c:v>
                </c:pt>
                <c:pt idx="3">
                  <c:v>199.52623149688804</c:v>
                </c:pt>
                <c:pt idx="4">
                  <c:v>794.32823472428197</c:v>
                </c:pt>
                <c:pt idx="5">
                  <c:v>1000</c:v>
                </c:pt>
                <c:pt idx="6">
                  <c:v>1584.8931924611154</c:v>
                </c:pt>
                <c:pt idx="7">
                  <c:v>1778.2794100389242</c:v>
                </c:pt>
                <c:pt idx="8">
                  <c:v>1995.2623149688802</c:v>
                </c:pt>
                <c:pt idx="9">
                  <c:v>2818.3829312644552</c:v>
                </c:pt>
                <c:pt idx="10">
                  <c:v>3162.2776601683827</c:v>
                </c:pt>
                <c:pt idx="11">
                  <c:v>3981.071705534976</c:v>
                </c:pt>
                <c:pt idx="12">
                  <c:v>5011.8723362727269</c:v>
                </c:pt>
                <c:pt idx="13">
                  <c:v>6309.5734448019321</c:v>
                </c:pt>
                <c:pt idx="14">
                  <c:v>7943.2823472428208</c:v>
                </c:pt>
                <c:pt idx="15">
                  <c:v>10000</c:v>
                </c:pt>
                <c:pt idx="16">
                  <c:v>12589.25411794168</c:v>
                </c:pt>
                <c:pt idx="17">
                  <c:v>15848.931924611155</c:v>
                </c:pt>
                <c:pt idx="18">
                  <c:v>19952.623149688803</c:v>
                </c:pt>
                <c:pt idx="19">
                  <c:v>25118.864315095812</c:v>
                </c:pt>
                <c:pt idx="20">
                  <c:v>31622.776601683803</c:v>
                </c:pt>
                <c:pt idx="21">
                  <c:v>39810.717055349771</c:v>
                </c:pt>
                <c:pt idx="22">
                  <c:v>50118.723362727324</c:v>
                </c:pt>
                <c:pt idx="23">
                  <c:v>63095.734448019386</c:v>
                </c:pt>
                <c:pt idx="24">
                  <c:v>79432.82347242815</c:v>
                </c:pt>
                <c:pt idx="25">
                  <c:v>100000</c:v>
                </c:pt>
                <c:pt idx="26">
                  <c:v>125892.54117941672</c:v>
                </c:pt>
                <c:pt idx="27">
                  <c:v>158489.31924611147</c:v>
                </c:pt>
                <c:pt idx="28">
                  <c:v>199526.23149688792</c:v>
                </c:pt>
                <c:pt idx="29">
                  <c:v>398107170.55349803</c:v>
                </c:pt>
                <c:pt idx="30">
                  <c:v>1584893192.4611135</c:v>
                </c:pt>
              </c:numCache>
            </c:numRef>
          </c:xVal>
          <c:yVal>
            <c:numRef>
              <c:f>Munka1!$F$27:$F$57</c:f>
              <c:numCache>
                <c:formatCode>#,##0.00</c:formatCode>
                <c:ptCount val="31"/>
                <c:pt idx="0">
                  <c:v>794.32823472428151</c:v>
                </c:pt>
                <c:pt idx="1">
                  <c:v>199.52623149688804</c:v>
                </c:pt>
                <c:pt idx="2">
                  <c:v>158.48931924611156</c:v>
                </c:pt>
                <c:pt idx="3">
                  <c:v>199.52623149688804</c:v>
                </c:pt>
                <c:pt idx="4">
                  <c:v>63.095734448019321</c:v>
                </c:pt>
                <c:pt idx="5">
                  <c:v>125.8925411794168</c:v>
                </c:pt>
                <c:pt idx="6">
                  <c:v>15.848931924611154</c:v>
                </c:pt>
                <c:pt idx="7">
                  <c:v>19.952623149688801</c:v>
                </c:pt>
                <c:pt idx="8">
                  <c:v>10</c:v>
                </c:pt>
                <c:pt idx="9">
                  <c:v>39.810717055349762</c:v>
                </c:pt>
                <c:pt idx="10">
                  <c:v>8.9125093813374558</c:v>
                </c:pt>
                <c:pt idx="11">
                  <c:v>199.52623149688804</c:v>
                </c:pt>
                <c:pt idx="12">
                  <c:v>6.309573444801936</c:v>
                </c:pt>
                <c:pt idx="13">
                  <c:v>158.48931924611156</c:v>
                </c:pt>
                <c:pt idx="14">
                  <c:v>5.7543993733715695</c:v>
                </c:pt>
                <c:pt idx="15">
                  <c:v>112.20184543019636</c:v>
                </c:pt>
                <c:pt idx="16">
                  <c:v>7.9432823472428193</c:v>
                </c:pt>
                <c:pt idx="17">
                  <c:v>165.95869074375625</c:v>
                </c:pt>
                <c:pt idx="18">
                  <c:v>7.4131024130091818</c:v>
                </c:pt>
                <c:pt idx="19">
                  <c:v>100</c:v>
                </c:pt>
                <c:pt idx="20">
                  <c:v>6.309573444801936</c:v>
                </c:pt>
                <c:pt idx="21">
                  <c:v>125.8925411794168</c:v>
                </c:pt>
                <c:pt idx="22">
                  <c:v>7.2443596007499069</c:v>
                </c:pt>
                <c:pt idx="23">
                  <c:v>147.91083881682087</c:v>
                </c:pt>
                <c:pt idx="24">
                  <c:v>5.3703179637025293</c:v>
                </c:pt>
                <c:pt idx="25">
                  <c:v>15.848931924611154</c:v>
                </c:pt>
                <c:pt idx="26">
                  <c:v>12.589254117941676</c:v>
                </c:pt>
                <c:pt idx="27">
                  <c:v>16.595869074375621</c:v>
                </c:pt>
                <c:pt idx="28">
                  <c:v>12.589254117941676</c:v>
                </c:pt>
                <c:pt idx="29">
                  <c:v>1.5848931924611136</c:v>
                </c:pt>
                <c:pt idx="30">
                  <c:v>2.5118864315095797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79-49F3-B0E6-C7AFF2828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202240"/>
        <c:axId val="106202816"/>
      </c:scatterChart>
      <c:valAx>
        <c:axId val="10620224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sz="1200"/>
                  <a:t>neutron</a:t>
                </a:r>
                <a:r>
                  <a:rPr lang="hu-HU" sz="1200" baseline="0"/>
                  <a:t> energia (MeV)</a:t>
                </a:r>
                <a:endParaRPr lang="hu-HU" sz="1200"/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 sz="1200"/>
            </a:pPr>
            <a:endParaRPr lang="hu-HU"/>
          </a:p>
        </c:txPr>
        <c:crossAx val="106202816"/>
        <c:crossesAt val="1.0000000000000004E-5"/>
        <c:crossBetween val="midCat"/>
        <c:dispUnits>
          <c:builtInUnit val="thousands"/>
        </c:dispUnits>
      </c:valAx>
      <c:valAx>
        <c:axId val="10620281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sz="1600" dirty="0"/>
                  <a:t>Kölcsönhatás</a:t>
                </a:r>
                <a:r>
                  <a:rPr lang="hu-HU" sz="1600" baseline="0" dirty="0"/>
                  <a:t> valószínűsége (</a:t>
                </a:r>
                <a:r>
                  <a:rPr lang="hu-HU" sz="1600" baseline="0" dirty="0" err="1"/>
                  <a:t>barn</a:t>
                </a:r>
                <a:r>
                  <a:rPr lang="hu-HU" sz="1600" baseline="0" dirty="0"/>
                  <a:t>)</a:t>
                </a:r>
                <a:endParaRPr lang="hu-HU" sz="160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06202240"/>
        <c:crossesAt val="1.0000000000000004E-5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err="1">
                <a:solidFill>
                  <a:schemeClr val="tx2">
                    <a:lumMod val="75000"/>
                  </a:schemeClr>
                </a:solidFill>
              </a:rPr>
              <a:t>Moderátorok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hu-HU" b="0" dirty="0">
                <a:solidFill>
                  <a:schemeClr val="tx2">
                    <a:lumMod val="75000"/>
                  </a:schemeClr>
                </a:solidFill>
              </a:rPr>
              <a:t>világ atom</a:t>
            </a:r>
            <a:r>
              <a:rPr lang="en-US" b="0" dirty="0" err="1">
                <a:solidFill>
                  <a:schemeClr val="tx2">
                    <a:lumMod val="75000"/>
                  </a:schemeClr>
                </a:solidFill>
              </a:rPr>
              <a:t>reaktor</a:t>
            </a:r>
            <a:r>
              <a:rPr lang="hu-HU" b="0" dirty="0" err="1">
                <a:solidFill>
                  <a:schemeClr val="tx2">
                    <a:lumMod val="75000"/>
                  </a:schemeClr>
                </a:solidFill>
              </a:rPr>
              <a:t>ai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ban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Moderátorok a reaktorokban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Munka1!$A$2:$A$5</c:f>
              <c:numCache>
                <c:formatCode>General</c:formatCode>
                <c:ptCount val="4"/>
              </c:numCache>
            </c:numRef>
          </c:cat>
          <c:val>
            <c:numRef>
              <c:f>Munka1!$B$2:$B$5</c:f>
              <c:numCache>
                <c:formatCode>0%</c:formatCode>
                <c:ptCount val="4"/>
                <c:pt idx="0">
                  <c:v>0.2</c:v>
                </c:pt>
                <c:pt idx="1">
                  <c:v>5.0000000000000114E-2</c:v>
                </c:pt>
                <c:pt idx="2">
                  <c:v>0.75000000000000433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6-4548-A094-876BE5155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3CD-4D86-9CDF-27E9898007C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3CD-4D86-9CDF-27E9898007C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93CD-4D86-9CDF-27E9898007C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93CD-4D86-9CDF-27E9898007C0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93CD-4D86-9CDF-27E9898007C0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93CD-4D86-9CDF-27E9898007C0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93CD-4D86-9CDF-27E9898007C0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93CD-4D86-9CDF-27E9898007C0}"/>
              </c:ext>
            </c:extLst>
          </c:dPt>
          <c:dPt>
            <c:idx val="8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1-93CD-4D86-9CDF-27E9898007C0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3-93CD-4D86-9CDF-27E9898007C0}"/>
              </c:ext>
            </c:extLst>
          </c:dPt>
          <c:dLbls>
            <c:dLbl>
              <c:idx val="4"/>
              <c:layout>
                <c:manualLayout>
                  <c:x val="-1.0351966873706004E-2"/>
                  <c:y val="-3.70370370370370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CD-4D86-9CDF-27E9898007C0}"/>
                </c:ext>
              </c:extLst>
            </c:dLbl>
            <c:dLbl>
              <c:idx val="7"/>
              <c:layout>
                <c:manualLayout>
                  <c:x val="1.6337404318925081E-2"/>
                  <c:y val="-3.35802469135802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CD-4D86-9CDF-27E9898007C0}"/>
                </c:ext>
              </c:extLst>
            </c:dLbl>
            <c:dLbl>
              <c:idx val="8"/>
              <c:layout>
                <c:manualLayout>
                  <c:x val="-3.3452460508857057E-2"/>
                  <c:y val="-2.70464858559346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CD-4D86-9CDF-27E9898007C0}"/>
                </c:ext>
              </c:extLst>
            </c:dLbl>
            <c:dLbl>
              <c:idx val="9"/>
              <c:layout>
                <c:manualLayout>
                  <c:x val="-3.3638156854009484E-2"/>
                  <c:y val="-2.01710119568387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3CD-4D86-9CDF-27E9898007C0}"/>
                </c:ext>
              </c:extLst>
            </c:dLbl>
            <c:dLbl>
              <c:idx val="10"/>
              <c:layout>
                <c:manualLayout>
                  <c:x val="1.5355460641220586E-3"/>
                  <c:y val="-3.17948478662389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CD-4D86-9CDF-27E989800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Munka1!$A$1:$A$11</c:f>
              <c:strCache>
                <c:ptCount val="11"/>
                <c:pt idx="0">
                  <c:v>Széntüzelésű</c:v>
                </c:pt>
                <c:pt idx="1">
                  <c:v>Olajtüzelésű</c:v>
                </c:pt>
                <c:pt idx="2">
                  <c:v>Gáztüzelésű</c:v>
                </c:pt>
                <c:pt idx="3">
                  <c:v>Biomassza tüzelésű</c:v>
                </c:pt>
                <c:pt idx="4">
                  <c:v>Szemétégető</c:v>
                </c:pt>
                <c:pt idx="5">
                  <c:v>Nukleáris</c:v>
                </c:pt>
                <c:pt idx="6">
                  <c:v>Geotermikus</c:v>
                </c:pt>
                <c:pt idx="7">
                  <c:v>Naphőerőmű</c:v>
                </c:pt>
                <c:pt idx="8">
                  <c:v>Vízerőmű</c:v>
                </c:pt>
                <c:pt idx="9">
                  <c:v>Fotovoltaikus naperőmű</c:v>
                </c:pt>
                <c:pt idx="10">
                  <c:v>Szélerőmű</c:v>
                </c:pt>
              </c:strCache>
            </c:strRef>
          </c:cat>
          <c:val>
            <c:numRef>
              <c:f>Munka1!$C$1:$C$11</c:f>
              <c:numCache>
                <c:formatCode>0.0</c:formatCode>
                <c:ptCount val="11"/>
                <c:pt idx="0">
                  <c:v>40.62098751021361</c:v>
                </c:pt>
                <c:pt idx="1">
                  <c:v>4.5990428388000462</c:v>
                </c:pt>
                <c:pt idx="2">
                  <c:v>22.210808917940934</c:v>
                </c:pt>
                <c:pt idx="3">
                  <c:v>1.2886658106688456</c:v>
                </c:pt>
                <c:pt idx="4">
                  <c:v>0.18676316096649936</c:v>
                </c:pt>
                <c:pt idx="5">
                  <c:v>11.990194934049258</c:v>
                </c:pt>
                <c:pt idx="6">
                  <c:v>0.32683553169137392</c:v>
                </c:pt>
                <c:pt idx="7">
                  <c:v>1.3073421267654955E-2</c:v>
                </c:pt>
                <c:pt idx="8">
                  <c:v>16.341776584568692</c:v>
                </c:pt>
                <c:pt idx="9">
                  <c:v>0.27407493871833782</c:v>
                </c:pt>
                <c:pt idx="10">
                  <c:v>2.1477763511147425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3CD-4D86-9CDF-27E989800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800">
              <a:solidFill>
                <a:schemeClr val="tx2">
                  <a:lumMod val="50000"/>
                </a:schemeClr>
              </a:solidFill>
            </a:defRPr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Munka1!$A$1:$A$6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Munka1!$B$1:$B$6</c:f>
              <c:numCache>
                <c:formatCode>General</c:formatCode>
                <c:ptCount val="6"/>
                <c:pt idx="0">
                  <c:v>2.96</c:v>
                </c:pt>
                <c:pt idx="1">
                  <c:v>16.649999999999999</c:v>
                </c:pt>
                <c:pt idx="2">
                  <c:v>34.270000000000003</c:v>
                </c:pt>
                <c:pt idx="3">
                  <c:v>29.87</c:v>
                </c:pt>
                <c:pt idx="4">
                  <c:v>12.75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B-4904-96CE-A0458F0BB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387136"/>
        <c:axId val="36826496"/>
      </c:barChart>
      <c:catAx>
        <c:axId val="7138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36826496"/>
        <c:crosses val="autoZero"/>
        <c:auto val="1"/>
        <c:lblAlgn val="ctr"/>
        <c:lblOffset val="100"/>
        <c:noMultiLvlLbl val="0"/>
      </c:catAx>
      <c:valAx>
        <c:axId val="36826496"/>
        <c:scaling>
          <c:orientation val="minMax"/>
          <c:max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7138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3B00-43A9-BB89-24A83E11110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B00-43A9-BB89-24A83E111108}"/>
              </c:ext>
            </c:extLst>
          </c:dPt>
          <c:val>
            <c:numRef>
              <c:f>Munka1!$A$1:$A$2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00-43A9-BB89-24A83E111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CD0-4748-9634-571898F3E9A4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CD0-4748-9634-571898F3E9A4}"/>
              </c:ext>
            </c:extLst>
          </c:dPt>
          <c:val>
            <c:numRef>
              <c:f>Munka1!$A$1:$A$2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D0-4748-9634-571898F3E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B7B0-4374-82C9-9377C53AF4E9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7B0-4374-82C9-9377C53AF4E9}"/>
              </c:ext>
            </c:extLst>
          </c:dPt>
          <c:val>
            <c:numRef>
              <c:f>Munka1!$A$1:$A$2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B0-4374-82C9-9377C53AF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endParaRPr lang="hu-HU" baseline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hu-HU" baseline="0">
                <a:solidFill>
                  <a:srgbClr val="00B050"/>
                </a:solidFill>
              </a:rPr>
              <a:t>Az U-235 neutron által kiváltott hasadása</a:t>
            </a:r>
            <a:endParaRPr lang="en-US">
              <a:solidFill>
                <a:srgbClr val="00B050"/>
              </a:solidFill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H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Munka1!$C$27:$C$57</c:f>
              <c:numCache>
                <c:formatCode>0</c:formatCode>
                <c:ptCount val="31"/>
                <c:pt idx="0">
                  <c:v>12.589254117941673</c:v>
                </c:pt>
                <c:pt idx="1">
                  <c:v>158.48931924611136</c:v>
                </c:pt>
                <c:pt idx="2">
                  <c:v>177.82794100389236</c:v>
                </c:pt>
                <c:pt idx="3">
                  <c:v>199.52623149688804</c:v>
                </c:pt>
                <c:pt idx="4">
                  <c:v>794.32823472428197</c:v>
                </c:pt>
                <c:pt idx="5">
                  <c:v>1000</c:v>
                </c:pt>
                <c:pt idx="6">
                  <c:v>1584.8931924611154</c:v>
                </c:pt>
                <c:pt idx="7">
                  <c:v>1778.2794100389242</c:v>
                </c:pt>
                <c:pt idx="8">
                  <c:v>1995.2623149688802</c:v>
                </c:pt>
                <c:pt idx="9">
                  <c:v>2818.3829312644552</c:v>
                </c:pt>
                <c:pt idx="10">
                  <c:v>3162.2776601683827</c:v>
                </c:pt>
                <c:pt idx="11">
                  <c:v>3981.071705534976</c:v>
                </c:pt>
                <c:pt idx="12">
                  <c:v>5011.8723362727269</c:v>
                </c:pt>
                <c:pt idx="13">
                  <c:v>6309.5734448019321</c:v>
                </c:pt>
                <c:pt idx="14">
                  <c:v>7943.2823472428208</c:v>
                </c:pt>
                <c:pt idx="15">
                  <c:v>10000</c:v>
                </c:pt>
                <c:pt idx="16">
                  <c:v>12589.25411794168</c:v>
                </c:pt>
                <c:pt idx="17">
                  <c:v>15848.931924611155</c:v>
                </c:pt>
                <c:pt idx="18">
                  <c:v>19952.623149688803</c:v>
                </c:pt>
                <c:pt idx="19">
                  <c:v>25118.864315095812</c:v>
                </c:pt>
                <c:pt idx="20">
                  <c:v>31622.776601683803</c:v>
                </c:pt>
                <c:pt idx="21">
                  <c:v>39810.717055349771</c:v>
                </c:pt>
                <c:pt idx="22">
                  <c:v>50118.723362727324</c:v>
                </c:pt>
                <c:pt idx="23">
                  <c:v>63095.734448019386</c:v>
                </c:pt>
                <c:pt idx="24">
                  <c:v>79432.82347242815</c:v>
                </c:pt>
                <c:pt idx="25">
                  <c:v>100000</c:v>
                </c:pt>
                <c:pt idx="26">
                  <c:v>125892.54117941672</c:v>
                </c:pt>
                <c:pt idx="27">
                  <c:v>158489.31924611147</c:v>
                </c:pt>
                <c:pt idx="28">
                  <c:v>199526.23149688792</c:v>
                </c:pt>
                <c:pt idx="29">
                  <c:v>398107170.55349803</c:v>
                </c:pt>
                <c:pt idx="30">
                  <c:v>1584893192.4611135</c:v>
                </c:pt>
              </c:numCache>
            </c:numRef>
          </c:xVal>
          <c:yVal>
            <c:numRef>
              <c:f>Munka1!$F$27:$F$57</c:f>
              <c:numCache>
                <c:formatCode>#,##0.00</c:formatCode>
                <c:ptCount val="31"/>
                <c:pt idx="0">
                  <c:v>794.32823472428151</c:v>
                </c:pt>
                <c:pt idx="1">
                  <c:v>199.52623149688804</c:v>
                </c:pt>
                <c:pt idx="2">
                  <c:v>158.48931924611156</c:v>
                </c:pt>
                <c:pt idx="3">
                  <c:v>199.52623149688804</c:v>
                </c:pt>
                <c:pt idx="4">
                  <c:v>63.095734448019321</c:v>
                </c:pt>
                <c:pt idx="5">
                  <c:v>125.8925411794168</c:v>
                </c:pt>
                <c:pt idx="6">
                  <c:v>15.848931924611154</c:v>
                </c:pt>
                <c:pt idx="7">
                  <c:v>19.952623149688801</c:v>
                </c:pt>
                <c:pt idx="8">
                  <c:v>10</c:v>
                </c:pt>
                <c:pt idx="9">
                  <c:v>39.810717055349762</c:v>
                </c:pt>
                <c:pt idx="10">
                  <c:v>8.9125093813374558</c:v>
                </c:pt>
                <c:pt idx="11">
                  <c:v>199.52623149688804</c:v>
                </c:pt>
                <c:pt idx="12">
                  <c:v>6.309573444801936</c:v>
                </c:pt>
                <c:pt idx="13">
                  <c:v>158.48931924611156</c:v>
                </c:pt>
                <c:pt idx="14">
                  <c:v>5.7543993733715695</c:v>
                </c:pt>
                <c:pt idx="15">
                  <c:v>112.20184543019636</c:v>
                </c:pt>
                <c:pt idx="16">
                  <c:v>7.9432823472428193</c:v>
                </c:pt>
                <c:pt idx="17">
                  <c:v>165.95869074375625</c:v>
                </c:pt>
                <c:pt idx="18">
                  <c:v>7.4131024130091818</c:v>
                </c:pt>
                <c:pt idx="19">
                  <c:v>100</c:v>
                </c:pt>
                <c:pt idx="20">
                  <c:v>6.309573444801936</c:v>
                </c:pt>
                <c:pt idx="21">
                  <c:v>125.8925411794168</c:v>
                </c:pt>
                <c:pt idx="22">
                  <c:v>7.2443596007499069</c:v>
                </c:pt>
                <c:pt idx="23">
                  <c:v>147.91083881682087</c:v>
                </c:pt>
                <c:pt idx="24">
                  <c:v>5.3703179637025293</c:v>
                </c:pt>
                <c:pt idx="25">
                  <c:v>15.848931924611154</c:v>
                </c:pt>
                <c:pt idx="26">
                  <c:v>12.589254117941676</c:v>
                </c:pt>
                <c:pt idx="27">
                  <c:v>16.595869074375621</c:v>
                </c:pt>
                <c:pt idx="28">
                  <c:v>12.589254117941676</c:v>
                </c:pt>
                <c:pt idx="29">
                  <c:v>1.5848931924611136</c:v>
                </c:pt>
                <c:pt idx="30">
                  <c:v>2.5118864315095797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CF-4B1C-BA3B-78E79164F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402304"/>
        <c:axId val="106402880"/>
      </c:scatterChart>
      <c:valAx>
        <c:axId val="106402304"/>
        <c:scaling>
          <c:logBase val="10"/>
          <c:orientation val="minMax"/>
          <c:max val="10000000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sz="1200"/>
                  <a:t>neutron</a:t>
                </a:r>
                <a:r>
                  <a:rPr lang="hu-HU" sz="1200" baseline="0"/>
                  <a:t> energia (MeV)</a:t>
                </a:r>
                <a:endParaRPr lang="hu-HU" sz="1200"/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hu-HU"/>
          </a:p>
        </c:txPr>
        <c:crossAx val="106402880"/>
        <c:crossesAt val="1.0000000000000004E-5"/>
        <c:crossBetween val="midCat"/>
        <c:majorUnit val="10"/>
        <c:minorUnit val="10"/>
        <c:dispUnits>
          <c:builtInUnit val="thousands"/>
        </c:dispUnits>
      </c:valAx>
      <c:valAx>
        <c:axId val="106402880"/>
        <c:scaling>
          <c:logBase val="10"/>
          <c:orientation val="minMax"/>
          <c:max val="10000"/>
          <c:min val="0.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sz="1200"/>
                  <a:t>Kölcsönhatás</a:t>
                </a:r>
                <a:r>
                  <a:rPr lang="hu-HU" sz="1200" baseline="0"/>
                  <a:t> valószínűsége (barn)</a:t>
                </a:r>
                <a:endParaRPr lang="hu-HU" sz="120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6402304"/>
        <c:crossesAt val="1.0000000000000004E-5"/>
        <c:crossBetween val="midCat"/>
        <c:majorUnit val="10"/>
        <c:min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endParaRPr lang="hu-HU" baseline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hu-HU" baseline="0">
                <a:solidFill>
                  <a:srgbClr val="00B050"/>
                </a:solidFill>
              </a:rPr>
              <a:t>Az U-235 neutron által kiváltott hasadása</a:t>
            </a:r>
            <a:endParaRPr lang="en-US">
              <a:solidFill>
                <a:srgbClr val="00B050"/>
              </a:solidFill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H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Munka1!$C$27:$C$57</c:f>
              <c:numCache>
                <c:formatCode>0</c:formatCode>
                <c:ptCount val="31"/>
                <c:pt idx="0">
                  <c:v>12.589254117941673</c:v>
                </c:pt>
                <c:pt idx="1">
                  <c:v>158.48931924611136</c:v>
                </c:pt>
                <c:pt idx="2">
                  <c:v>177.82794100389236</c:v>
                </c:pt>
                <c:pt idx="3">
                  <c:v>199.52623149688804</c:v>
                </c:pt>
                <c:pt idx="4">
                  <c:v>794.32823472428197</c:v>
                </c:pt>
                <c:pt idx="5">
                  <c:v>1000</c:v>
                </c:pt>
                <c:pt idx="6">
                  <c:v>1584.8931924611154</c:v>
                </c:pt>
                <c:pt idx="7">
                  <c:v>1778.2794100389242</c:v>
                </c:pt>
                <c:pt idx="8">
                  <c:v>1995.2623149688802</c:v>
                </c:pt>
                <c:pt idx="9">
                  <c:v>2818.3829312644552</c:v>
                </c:pt>
                <c:pt idx="10">
                  <c:v>3162.2776601683827</c:v>
                </c:pt>
                <c:pt idx="11">
                  <c:v>3981.071705534976</c:v>
                </c:pt>
                <c:pt idx="12">
                  <c:v>5011.8723362727269</c:v>
                </c:pt>
                <c:pt idx="13">
                  <c:v>6309.5734448019321</c:v>
                </c:pt>
                <c:pt idx="14">
                  <c:v>7943.2823472428208</c:v>
                </c:pt>
                <c:pt idx="15">
                  <c:v>10000</c:v>
                </c:pt>
                <c:pt idx="16">
                  <c:v>12589.25411794168</c:v>
                </c:pt>
                <c:pt idx="17">
                  <c:v>15848.931924611155</c:v>
                </c:pt>
                <c:pt idx="18">
                  <c:v>19952.623149688803</c:v>
                </c:pt>
                <c:pt idx="19">
                  <c:v>25118.864315095812</c:v>
                </c:pt>
                <c:pt idx="20">
                  <c:v>31622.776601683803</c:v>
                </c:pt>
                <c:pt idx="21">
                  <c:v>39810.717055349771</c:v>
                </c:pt>
                <c:pt idx="22">
                  <c:v>50118.723362727324</c:v>
                </c:pt>
                <c:pt idx="23">
                  <c:v>63095.734448019386</c:v>
                </c:pt>
                <c:pt idx="24">
                  <c:v>79432.82347242815</c:v>
                </c:pt>
                <c:pt idx="25">
                  <c:v>100000</c:v>
                </c:pt>
                <c:pt idx="26">
                  <c:v>125892.54117941672</c:v>
                </c:pt>
                <c:pt idx="27">
                  <c:v>158489.31924611147</c:v>
                </c:pt>
                <c:pt idx="28">
                  <c:v>199526.23149688792</c:v>
                </c:pt>
                <c:pt idx="29">
                  <c:v>398107170.55349803</c:v>
                </c:pt>
                <c:pt idx="30">
                  <c:v>1584893192.4611135</c:v>
                </c:pt>
              </c:numCache>
            </c:numRef>
          </c:xVal>
          <c:yVal>
            <c:numRef>
              <c:f>Munka1!$F$27:$F$57</c:f>
              <c:numCache>
                <c:formatCode>#,##0.00</c:formatCode>
                <c:ptCount val="31"/>
                <c:pt idx="0">
                  <c:v>794.32823472428151</c:v>
                </c:pt>
                <c:pt idx="1">
                  <c:v>199.52623149688804</c:v>
                </c:pt>
                <c:pt idx="2">
                  <c:v>158.48931924611156</c:v>
                </c:pt>
                <c:pt idx="3">
                  <c:v>199.52623149688804</c:v>
                </c:pt>
                <c:pt idx="4">
                  <c:v>63.095734448019321</c:v>
                </c:pt>
                <c:pt idx="5">
                  <c:v>125.8925411794168</c:v>
                </c:pt>
                <c:pt idx="6">
                  <c:v>15.848931924611154</c:v>
                </c:pt>
                <c:pt idx="7">
                  <c:v>19.952623149688801</c:v>
                </c:pt>
                <c:pt idx="8">
                  <c:v>10</c:v>
                </c:pt>
                <c:pt idx="9">
                  <c:v>39.810717055349762</c:v>
                </c:pt>
                <c:pt idx="10">
                  <c:v>8.9125093813374558</c:v>
                </c:pt>
                <c:pt idx="11">
                  <c:v>199.52623149688804</c:v>
                </c:pt>
                <c:pt idx="12">
                  <c:v>6.309573444801936</c:v>
                </c:pt>
                <c:pt idx="13">
                  <c:v>158.48931924611156</c:v>
                </c:pt>
                <c:pt idx="14">
                  <c:v>5.7543993733715695</c:v>
                </c:pt>
                <c:pt idx="15">
                  <c:v>112.20184543019636</c:v>
                </c:pt>
                <c:pt idx="16">
                  <c:v>7.9432823472428193</c:v>
                </c:pt>
                <c:pt idx="17">
                  <c:v>165.95869074375625</c:v>
                </c:pt>
                <c:pt idx="18">
                  <c:v>7.4131024130091818</c:v>
                </c:pt>
                <c:pt idx="19">
                  <c:v>100</c:v>
                </c:pt>
                <c:pt idx="20">
                  <c:v>6.309573444801936</c:v>
                </c:pt>
                <c:pt idx="21">
                  <c:v>125.8925411794168</c:v>
                </c:pt>
                <c:pt idx="22">
                  <c:v>7.2443596007499069</c:v>
                </c:pt>
                <c:pt idx="23">
                  <c:v>147.91083881682087</c:v>
                </c:pt>
                <c:pt idx="24">
                  <c:v>5.3703179637025293</c:v>
                </c:pt>
                <c:pt idx="25">
                  <c:v>15.848931924611154</c:v>
                </c:pt>
                <c:pt idx="26">
                  <c:v>12.589254117941676</c:v>
                </c:pt>
                <c:pt idx="27">
                  <c:v>16.595869074375621</c:v>
                </c:pt>
                <c:pt idx="28">
                  <c:v>12.589254117941676</c:v>
                </c:pt>
                <c:pt idx="29">
                  <c:v>1.5848931924611136</c:v>
                </c:pt>
                <c:pt idx="30">
                  <c:v>2.5118864315095797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5A-4F49-A5F1-517382CB5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405184"/>
        <c:axId val="97697792"/>
      </c:scatterChart>
      <c:valAx>
        <c:axId val="106405184"/>
        <c:scaling>
          <c:logBase val="10"/>
          <c:orientation val="minMax"/>
          <c:max val="10000000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sz="1200"/>
                  <a:t>neutron</a:t>
                </a:r>
                <a:r>
                  <a:rPr lang="hu-HU" sz="1200" baseline="0"/>
                  <a:t> energia (MeV)</a:t>
                </a:r>
                <a:endParaRPr lang="hu-HU" sz="1200"/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hu-HU"/>
          </a:p>
        </c:txPr>
        <c:crossAx val="97697792"/>
        <c:crossesAt val="1.0000000000000004E-5"/>
        <c:crossBetween val="midCat"/>
        <c:majorUnit val="10"/>
        <c:minorUnit val="10"/>
        <c:dispUnits>
          <c:builtInUnit val="thousands"/>
        </c:dispUnits>
      </c:valAx>
      <c:valAx>
        <c:axId val="97697792"/>
        <c:scaling>
          <c:logBase val="10"/>
          <c:orientation val="minMax"/>
          <c:max val="10000"/>
          <c:min val="0.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sz="1200"/>
                  <a:t>Kölcsönhatás</a:t>
                </a:r>
                <a:r>
                  <a:rPr lang="hu-HU" sz="1200" baseline="0"/>
                  <a:t> valószínűsége (barn)</a:t>
                </a:r>
                <a:endParaRPr lang="hu-HU" sz="120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6405184"/>
        <c:crossesAt val="1.0000000000000004E-5"/>
        <c:crossBetween val="midCat"/>
        <c:majorUnit val="10"/>
        <c:min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11ECA-8E51-4F22-A570-1AFC1E40E45F}" type="datetimeFigureOut">
              <a:rPr lang="hu-HU" smtClean="0"/>
              <a:t>2020. 02. 11.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0020B-A49B-4F46-844D-6A7F178B3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51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0974C-56B2-4CA8-BF15-CC701CD08F73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9E811-C824-48D9-9420-35EEFDDDC8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atomerőművek és a hőerőművek kapcsolata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E811-C824-48D9-9420-35EEFDDDC87B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9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atomerőművek és a hőerőművek kapcsolata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E811-C824-48D9-9420-35EEFDDDC87B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9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atomerőművek és a hőerőművek kapcsolata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E811-C824-48D9-9420-35EEFDDDC87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9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F002-3A12-4062-B766-B8CEA9977695}" type="datetimeFigureOut">
              <a:rPr lang="hu-HU" smtClean="0"/>
              <a:pPr/>
              <a:t>2020. 02. 11.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9.jpeg"/><Relationship Id="rId4" Type="http://schemas.openxmlformats.org/officeDocument/2006/relationships/image" Target="../media/image49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292893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3200" dirty="0">
                <a:solidFill>
                  <a:schemeClr val="tx2">
                    <a:lumMod val="50000"/>
                  </a:schemeClr>
                </a:solidFill>
              </a:rPr>
              <a:t>2.	Az atomerőművekről általában</a:t>
            </a:r>
          </a:p>
        </p:txBody>
      </p:sp>
    </p:spTree>
    <p:extLst>
      <p:ext uri="{BB962C8B-B14F-4D97-AF65-F5344CB8AC3E}">
        <p14:creationId xmlns:p14="http://schemas.microsoft.com/office/powerpoint/2010/main" val="218178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-07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699244"/>
            <a:ext cx="5994170" cy="60421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64096" y="188640"/>
            <a:ext cx="65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Egy csernobili gőzturbina forgórésze, és tervezője</a:t>
            </a:r>
          </a:p>
        </p:txBody>
      </p:sp>
      <p:sp>
        <p:nvSpPr>
          <p:cNvPr id="4" name="Téglalap 3"/>
          <p:cNvSpPr/>
          <p:nvPr/>
        </p:nvSpPr>
        <p:spPr>
          <a:xfrm>
            <a:off x="214282" y="2857496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tömeg: 1200 tonna</a:t>
            </a:r>
          </a:p>
          <a:p>
            <a:pPr algn="ctr"/>
            <a:endParaRPr lang="hu-HU">
              <a:solidFill>
                <a:srgbClr val="002060"/>
              </a:solidFill>
            </a:endParaRPr>
          </a:p>
          <a:p>
            <a:pPr algn="ctr"/>
            <a:r>
              <a:rPr lang="hu-HU">
                <a:solidFill>
                  <a:srgbClr val="002060"/>
                </a:solidFill>
              </a:rPr>
              <a:t>teljesítmény: 500 MW</a:t>
            </a:r>
          </a:p>
          <a:p>
            <a:pPr algn="ctr"/>
            <a:endParaRPr lang="hu-HU">
              <a:solidFill>
                <a:srgbClr val="002060"/>
              </a:solidFill>
            </a:endParaRPr>
          </a:p>
          <a:p>
            <a:pPr algn="ctr"/>
            <a:r>
              <a:rPr lang="hu-HU">
                <a:solidFill>
                  <a:srgbClr val="002060"/>
                </a:solidFill>
              </a:rPr>
              <a:t>(reaktoronként 2 db)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09485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6279703"/>
            <a:ext cx="281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generátor 250 MW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363254" y="6279703"/>
            <a:ext cx="192882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FF00"/>
                </a:solidFill>
              </a:rPr>
              <a:t>gőzturbina</a:t>
            </a:r>
          </a:p>
        </p:txBody>
      </p:sp>
      <p:cxnSp>
        <p:nvCxnSpPr>
          <p:cNvPr id="5" name="Egyenes összekötő nyíllal 4"/>
          <p:cNvCxnSpPr>
            <a:stCxn id="4" idx="0"/>
          </p:cNvCxnSpPr>
          <p:nvPr/>
        </p:nvCxnSpPr>
        <p:spPr>
          <a:xfrm flipH="1" flipV="1">
            <a:off x="2195738" y="4028155"/>
            <a:ext cx="2131929" cy="2251548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>
            <a:stCxn id="3" idx="0"/>
          </p:cNvCxnSpPr>
          <p:nvPr/>
        </p:nvCxnSpPr>
        <p:spPr>
          <a:xfrm flipH="1" flipV="1">
            <a:off x="683568" y="5853333"/>
            <a:ext cx="975813" cy="42637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868144" y="627970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>
                    <a:lumMod val="65000"/>
                  </a:schemeClr>
                </a:solidFill>
              </a:rPr>
              <a:t>gőz csővezeték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300192" y="116632"/>
            <a:ext cx="27146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Paksi Atomerőmű</a:t>
            </a:r>
          </a:p>
        </p:txBody>
      </p:sp>
      <p:cxnSp>
        <p:nvCxnSpPr>
          <p:cNvPr id="13" name="Egyenes összekötő nyíllal 12"/>
          <p:cNvCxnSpPr>
            <a:stCxn id="12" idx="0"/>
          </p:cNvCxnSpPr>
          <p:nvPr/>
        </p:nvCxnSpPr>
        <p:spPr>
          <a:xfrm flipH="1" flipV="1">
            <a:off x="3707904" y="4725144"/>
            <a:ext cx="3276364" cy="1554559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-09-small.jpg"/>
          <p:cNvPicPr>
            <a:picLocks noChangeAspect="1"/>
          </p:cNvPicPr>
          <p:nvPr/>
        </p:nvPicPr>
        <p:blipFill>
          <a:blip r:embed="rId2"/>
          <a:srcRect t="64367"/>
          <a:stretch>
            <a:fillRect/>
          </a:stretch>
        </p:blipFill>
        <p:spPr>
          <a:xfrm>
            <a:off x="71406" y="927174"/>
            <a:ext cx="8935825" cy="437442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7150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A Csernobili Erőmű 1. reaktorának turbinacsarnoka,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>
                <a:solidFill>
                  <a:srgbClr val="002060"/>
                </a:solidFill>
              </a:rPr>
              <a:t>még a 4. reaktorban bekövetkezett katasztrófa előtt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ernobilskaya.jpg"/>
          <p:cNvPicPr>
            <a:picLocks noChangeAspect="1"/>
          </p:cNvPicPr>
          <p:nvPr/>
        </p:nvPicPr>
        <p:blipFill>
          <a:blip r:embed="rId2"/>
          <a:srcRect t="20942"/>
          <a:stretch>
            <a:fillRect/>
          </a:stretch>
        </p:blipFill>
        <p:spPr>
          <a:xfrm>
            <a:off x="642910" y="357166"/>
            <a:ext cx="7873948" cy="538639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9886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A Csernobili Erőmű (1995-ben leállított) 1. reaktorának turbinacsarnoka 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tudent-bw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-23"/>
            <a:ext cx="6536699" cy="3420000"/>
          </a:xfrm>
          <a:prstGeom prst="rect">
            <a:avLst/>
          </a:prstGeom>
        </p:spPr>
      </p:pic>
      <p:pic>
        <p:nvPicPr>
          <p:cNvPr id="3" name="Kép 2" descr="student-pw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29000"/>
            <a:ext cx="6617649" cy="3420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941177" y="1000108"/>
            <a:ext cx="22028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Forralóvizes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reaktortípus</a:t>
            </a:r>
          </a:p>
          <a:p>
            <a:pPr algn="ctr"/>
            <a:endParaRPr lang="hu-HU" sz="1000" dirty="0">
              <a:solidFill>
                <a:srgbClr val="002060"/>
              </a:solidFill>
            </a:endParaRPr>
          </a:p>
          <a:p>
            <a:pPr algn="ctr"/>
            <a:r>
              <a:rPr lang="hu-HU" sz="2000" dirty="0" err="1">
                <a:solidFill>
                  <a:srgbClr val="002060"/>
                </a:solidFill>
              </a:rPr>
              <a:t>Boiling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water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reactor</a:t>
            </a:r>
            <a:endParaRPr lang="hu-HU" sz="20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BWR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941177" y="4380564"/>
            <a:ext cx="22028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solidFill>
                  <a:srgbClr val="002060"/>
                </a:solidFill>
              </a:rPr>
              <a:t>Nyomottvizes</a:t>
            </a:r>
            <a:endParaRPr lang="hu-HU" sz="20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reaktortípus</a:t>
            </a:r>
          </a:p>
          <a:p>
            <a:pPr algn="ctr"/>
            <a:endParaRPr lang="hu-HU" sz="1000" dirty="0">
              <a:solidFill>
                <a:srgbClr val="002060"/>
              </a:solidFill>
            </a:endParaRPr>
          </a:p>
          <a:p>
            <a:pPr algn="ctr"/>
            <a:r>
              <a:rPr lang="hu-HU" sz="2000" dirty="0" err="1">
                <a:solidFill>
                  <a:srgbClr val="002060"/>
                </a:solidFill>
              </a:rPr>
              <a:t>Pressured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water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reactor</a:t>
            </a:r>
            <a:endParaRPr lang="hu-HU" sz="20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PWR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19694"/>
            <a:ext cx="8858280" cy="505554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43174" y="285728"/>
            <a:ext cx="3895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002060"/>
                </a:solidFill>
              </a:rPr>
              <a:t>Az </a:t>
            </a:r>
            <a:r>
              <a:rPr lang="hu-HU" sz="2400" b="1">
                <a:solidFill>
                  <a:srgbClr val="00B050"/>
                </a:solidFill>
              </a:rPr>
              <a:t>U-235</a:t>
            </a:r>
            <a:r>
              <a:rPr lang="hu-HU" sz="2400">
                <a:solidFill>
                  <a:srgbClr val="002060"/>
                </a:solidFill>
              </a:rPr>
              <a:t> maghasadása</a:t>
            </a:r>
            <a:endParaRPr lang="hu-HU" sz="2400"/>
          </a:p>
        </p:txBody>
      </p:sp>
      <p:sp>
        <p:nvSpPr>
          <p:cNvPr id="4" name="Téglalap 3"/>
          <p:cNvSpPr/>
          <p:nvPr/>
        </p:nvSpPr>
        <p:spPr>
          <a:xfrm>
            <a:off x="4765916" y="6093296"/>
            <a:ext cx="337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hasadvány magok, „leánymagok”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pl. cézium, jód stb.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6300192" y="2780928"/>
            <a:ext cx="864094" cy="3223834"/>
          </a:xfrm>
          <a:prstGeom prst="straightConnector1">
            <a:avLst/>
          </a:prstGeom>
          <a:ln w="22225" cap="rnd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V="1">
            <a:off x="6584807" y="5301208"/>
            <a:ext cx="363457" cy="720080"/>
          </a:xfrm>
          <a:prstGeom prst="straightConnector1">
            <a:avLst/>
          </a:prstGeom>
          <a:ln w="22225" cap="rnd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46191" cy="6068745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95536" y="3140968"/>
            <a:ext cx="648072" cy="648072"/>
          </a:xfrm>
          <a:prstGeom prst="ellipse">
            <a:avLst/>
          </a:prstGeom>
          <a:noFill/>
          <a:ln w="571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6588224" y="2636912"/>
            <a:ext cx="648072" cy="648072"/>
          </a:xfrm>
          <a:prstGeom prst="ellipse">
            <a:avLst/>
          </a:prstGeom>
          <a:noFill/>
          <a:ln w="571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2448000" y="4996800"/>
            <a:ext cx="648072" cy="648072"/>
          </a:xfrm>
          <a:prstGeom prst="ellipse">
            <a:avLst/>
          </a:prstGeom>
          <a:noFill/>
          <a:ln w="571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9632" y="118373"/>
            <a:ext cx="4536504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hasadványok: közepes méretű elemek</a:t>
            </a:r>
            <a:br>
              <a:rPr lang="hu-H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(legtöbbjük radioaktív)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600128" y="5843879"/>
            <a:ext cx="5436368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az urán: a természetben található elemek között a legnagyobb (az U-235 és az U-238 is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-bomló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hu-H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700 millió év illetve 4,5 milliárd év felezési idővel)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 flipH="1" flipV="1">
            <a:off x="3275856" y="5644872"/>
            <a:ext cx="697240" cy="24794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1475656" y="1052736"/>
            <a:ext cx="360040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1115616" y="764704"/>
            <a:ext cx="1872208" cy="2196244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3779912" y="764704"/>
            <a:ext cx="2736304" cy="187220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8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2513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Több 10 különböző izotóp keletkezik az U-235 hasadásában.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hasadvány magok (leánymagok) relatív hozamai sok nagyságrend szórást mutatnak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33474"/>
            <a:ext cx="5616624" cy="566362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660232" y="993502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Cézium-133 izotóp keletkezik a legnagyobb valószínűséggel (a hasadások 6,8 %-ában)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4355976" y="1218256"/>
            <a:ext cx="2232248" cy="62656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lehetséges &gt;100 hasadási mód közül néhány:</a:t>
            </a:r>
          </a:p>
        </p:txBody>
      </p:sp>
      <p:pic>
        <p:nvPicPr>
          <p:cNvPr id="97282" name="Picture 2" descr="http://physics.nayland.school.nz/VisualPhysics/NZ-physics%20HTML/17_NuclearEnergy/Pix/Equations_UraniumF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552728" cy="42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0" y="472514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Neutronok azért keletkeznek a hasadás során,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mert a létrejövő közepesen nehéz magok a felszabaduló energia miatt gerjesztett állapotúak,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és a gerjesztési energiájuk legtöbbször nagyobb, mint az egy neutron elválasztásához szükséges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ún.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neutronszeparációs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energia. Ilyenkor a mag az alapállapoton felüli (gerjesztési) energiájától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spontán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neutronkibocsátás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neutronemisszió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 útján szabadul meg.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Ez a folyamat a hasadást követően szinte azonnal, 10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-14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mp-en belül bekövetkezik.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így felszabaduló neutronok az ún.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prompt neutronok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100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668845"/>
              </p:ext>
            </p:extLst>
          </p:nvPr>
        </p:nvGraphicFramePr>
        <p:xfrm>
          <a:off x="1520788" y="1772816"/>
          <a:ext cx="6102424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59532" y="4766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U-235 hasadásakor a hasadvány magok mellett néhány db neutron is keletkezik.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keletkező neutronok számának valószínűségi eloszlása (%)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termikus (a környezet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hőmozgásának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sebességére lelassult)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hasítóneutronok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esetén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3568" y="59510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Átlag: 2,46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Ez a szám a 2. világháborús atombombaprogram egyik féltett titka volt. </a:t>
            </a:r>
          </a:p>
        </p:txBody>
      </p:sp>
    </p:spTree>
    <p:extLst>
      <p:ext uri="{BB962C8B-B14F-4D97-AF65-F5344CB8AC3E}">
        <p14:creationId xmlns:p14="http://schemas.microsoft.com/office/powerpoint/2010/main" val="150670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osszehasonlitas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Lekerekített téglalap feliratnak 1"/>
          <p:cNvSpPr/>
          <p:nvPr/>
        </p:nvSpPr>
        <p:spPr>
          <a:xfrm>
            <a:off x="4499992" y="2852936"/>
            <a:ext cx="4464496" cy="1656184"/>
          </a:xfrm>
          <a:prstGeom prst="wedgeRoundRectCallout">
            <a:avLst>
              <a:gd name="adj1" fmla="val -97924"/>
              <a:gd name="adj2" fmla="val -453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Az atomerőmű egyfajta hőerőmű, csak a hőt itt nem kémiai reakció (szén, olaj, gáz, fa, szalma vagy szemét elégetése), vagy geotermikus hő, vagy napsugárzás (naphőerőmű) szolgáltatja,… 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2483768" y="5805264"/>
            <a:ext cx="3592016" cy="792088"/>
          </a:xfrm>
          <a:prstGeom prst="wedgeRoundRectCallout">
            <a:avLst>
              <a:gd name="adj1" fmla="val -94782"/>
              <a:gd name="adj2" fmla="val -911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…hanem magreakciók (maghasadások és bomlások).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-6024" y="1166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elhasadó 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235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U még optimális N/Z aránnyal rendelkezik (a „nukleáris völgy alján van”).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De a hasadványok elsöprő többsége (még a prompt neutronemittálást követően is!)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neutronfelesleggel rendelkezik (azaz a „nukleáris völgy oldallejtőjén helyezkedik el”)</a:t>
            </a:r>
          </a:p>
        </p:txBody>
      </p:sp>
      <p:pic>
        <p:nvPicPr>
          <p:cNvPr id="99330" name="Picture 2" descr="http://1.bp.blogspot.com/-1rMq6Qj7XWM/TYNXzFVzyVI/AAAAAAAAAp8/fw3X09n7L_0/s1600/fission%2Bprodu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9" y="1052736"/>
            <a:ext cx="836497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5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77747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hasadásban keletkező közepesen nehéz hasadvány magok a neutronfeleslegüket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több lépésben,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-bomlások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révén szüntetik meg (hisz az neutront alakít protonná),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rgbClr val="1F497D">
                    <a:lumMod val="50000"/>
                  </a:srgbClr>
                </a:solidFill>
              </a:rPr>
              <a:t>míg végül eljutnak stabil állapotba.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6" y="2852936"/>
            <a:ext cx="8244408" cy="246904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0" y="206084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dirty="0">
                <a:solidFill>
                  <a:srgbClr val="1F497D">
                    <a:lumMod val="50000"/>
                  </a:srgbClr>
                </a:solidFill>
              </a:rPr>
              <a:t>Ezen </a:t>
            </a:r>
            <a:r>
              <a:rPr lang="el-GR" dirty="0">
                <a:solidFill>
                  <a:srgbClr val="1F497D">
                    <a:lumMod val="50000"/>
                  </a:srgbClr>
                </a:solidFill>
              </a:rPr>
              <a:t>β</a:t>
            </a:r>
            <a:r>
              <a:rPr lang="hu-HU" baseline="30000" dirty="0">
                <a:solidFill>
                  <a:srgbClr val="1F497D">
                    <a:lumMod val="50000"/>
                  </a:srgbClr>
                </a:solidFill>
              </a:rPr>
              <a:t>-</a:t>
            </a:r>
            <a:r>
              <a:rPr lang="hu-HU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hu-HU" dirty="0" err="1">
                <a:solidFill>
                  <a:srgbClr val="1F497D">
                    <a:lumMod val="50000"/>
                  </a:srgbClr>
                </a:solidFill>
              </a:rPr>
              <a:t>-bomlások</a:t>
            </a:r>
            <a:r>
              <a:rPr lang="hu-HU" dirty="0">
                <a:solidFill>
                  <a:srgbClr val="1F497D">
                    <a:lumMod val="50000"/>
                  </a:srgbClr>
                </a:solidFill>
              </a:rPr>
              <a:t> felezési ideje viszonylag rövid.</a:t>
            </a:r>
          </a:p>
        </p:txBody>
      </p:sp>
    </p:spTree>
    <p:extLst>
      <p:ext uri="{BB962C8B-B14F-4D97-AF65-F5344CB8AC3E}">
        <p14:creationId xmlns:p14="http://schemas.microsoft.com/office/powerpoint/2010/main" val="269050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nagysandor.eu/nuklearis/Nobel/fission_2_files/react_large_h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02" y="116632"/>
            <a:ext cx="6958290" cy="65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34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18864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Azonban nemcsak a hasadás után közvetlenül keletkező izotópok esetében állhat fenn, hogy az épp létrejött mag akkora gerjesztési energiával rendelkezik,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ami nagyobb, mint az egy neutron leválasztásához szükséges energia (szeparációs energia).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Hanem ez a helyzet bizonyos hasadványok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-bomlásai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után is előállhat, bár jóval ritkábban.</a:t>
            </a:r>
          </a:p>
          <a:p>
            <a:pPr algn="ctr"/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Ilyen esetben az előfutár (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prekurzor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 mag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-bomlása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után születő mag (az ún.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neutronemitter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 is spontán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neutronemisszióval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szabadul meg a gerjesztési energiájától.</a:t>
            </a:r>
          </a:p>
        </p:txBody>
      </p:sp>
      <p:pic>
        <p:nvPicPr>
          <p:cNvPr id="101378" name="Picture 2" descr="http://www.research-reactors.eu/mainz/Bilder/zerfall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9965"/>
            <a:ext cx="5976664" cy="45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9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Ezek a neutronok nem a hasadást követően közvetlenül (10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-14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mp-en belül) keletkeznek,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hanem késve, csak a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-bomlás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után. Nevük: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késő neutronok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delayed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neutrons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).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késés idejét a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-bomlás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felezési ideje határozza meg.</a:t>
            </a:r>
          </a:p>
          <a:p>
            <a:pPr algn="ctr"/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66-féle ismert ilyen tulajdonságú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-bomló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hasadvány izotóp felezési ideje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0,12 sec és 78 sec közötti érték. Vagyis a késő neutronok a hasadást követően 1-2 perc késéssel keletkeznek.</a:t>
            </a:r>
          </a:p>
          <a:p>
            <a:pPr algn="ctr"/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Például a 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87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Br esetén a felezési idő 55,9 sec: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2" y="3645024"/>
            <a:ext cx="885483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7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476672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hasadás után keletkező összes neutron 0,65 %-a ún.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késő neutron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815061"/>
              </p:ext>
            </p:extLst>
          </p:nvPr>
        </p:nvGraphicFramePr>
        <p:xfrm>
          <a:off x="2771800" y="1916832"/>
          <a:ext cx="424220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églalap 5"/>
          <p:cNvSpPr/>
          <p:nvPr/>
        </p:nvSpPr>
        <p:spPr>
          <a:xfrm>
            <a:off x="474936" y="4725144"/>
            <a:ext cx="3489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U-235 hasadásakor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neutronok 99,35 %-a azonnal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(10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-14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sec-on belül) keletkezik,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ezek a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prompt neutronok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4932040" y="980728"/>
            <a:ext cx="0" cy="8640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5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30" y="1965709"/>
            <a:ext cx="6600922" cy="43436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6564" y="322205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prompt neutronok átlagos energiája 2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MeV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a leggyakoribb érték 0,7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MeV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késő neutronok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energiaeloszlása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a 66-féle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neutronemitter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miatt kezelhetetlenül bonyolult, ezért a késő neutronokat 6 csoportba szokás osztani.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Jellemző energiájuk 0,3-0,6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MeV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467544" y="644404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prompt és a késő neutronok energia szerinti eloszlása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3798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188640"/>
            <a:ext cx="909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Csak a késő neutronok miatt lehetséges szabályozni az atomerőműben zajló gyors folyamatokat! Két neutrongeneráció között ugyanis csupán 0,1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ms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telik el.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Ilyen rövid idő alatt semmilyen gépezet nem tudná a szabályozó rudakat beljebb tolni.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késő neutronok miatt a beavatkozási idő kitolódik perc nagyságrendűre.</a:t>
            </a:r>
          </a:p>
        </p:txBody>
      </p:sp>
      <p:pic>
        <p:nvPicPr>
          <p:cNvPr id="102402" name="Picture 2" descr="http://cnx.org/resources/736562f34675c4aa12952dbea85f16e6b431788c/CNX_Chem_21_04_Control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12168"/>
            <a:ext cx="575209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50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326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>
                <a:solidFill>
                  <a:srgbClr val="002060"/>
                </a:solidFill>
              </a:rPr>
              <a:t>Az urán maghasadás felfedezésének</a:t>
            </a:r>
            <a:br>
              <a:rPr lang="hu-HU" sz="2000">
                <a:solidFill>
                  <a:srgbClr val="002060"/>
                </a:solidFill>
              </a:rPr>
            </a:br>
            <a:r>
              <a:rPr lang="hu-HU" sz="2000">
                <a:solidFill>
                  <a:srgbClr val="002060"/>
                </a:solidFill>
              </a:rPr>
              <a:t>főszereplői 1938-39-ben</a:t>
            </a:r>
            <a:endParaRPr lang="hu-HU" sz="2000"/>
          </a:p>
        </p:txBody>
      </p:sp>
      <p:pic>
        <p:nvPicPr>
          <p:cNvPr id="3" name="Kép 2" descr="hahn-és-strass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6" y="1291240"/>
            <a:ext cx="2230986" cy="2880000"/>
          </a:xfrm>
          <a:prstGeom prst="rect">
            <a:avLst/>
          </a:prstGeom>
        </p:spPr>
      </p:pic>
      <p:pic>
        <p:nvPicPr>
          <p:cNvPr id="4" name="Kép 3" descr="meit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114" y="1291240"/>
            <a:ext cx="2234018" cy="2880000"/>
          </a:xfrm>
          <a:prstGeom prst="rect">
            <a:avLst/>
          </a:prstGeom>
        </p:spPr>
      </p:pic>
      <p:pic>
        <p:nvPicPr>
          <p:cNvPr id="5" name="Kép 4" descr="bohr.jpg"/>
          <p:cNvPicPr>
            <a:picLocks noChangeAspect="1"/>
          </p:cNvPicPr>
          <p:nvPr/>
        </p:nvPicPr>
        <p:blipFill>
          <a:blip r:embed="rId4"/>
          <a:srcRect l="11002" t="5679" r="10355" b="17036"/>
          <a:stretch>
            <a:fillRect/>
          </a:stretch>
        </p:blipFill>
        <p:spPr>
          <a:xfrm>
            <a:off x="6286677" y="1268760"/>
            <a:ext cx="2142975" cy="2880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85720" y="460800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Otto HAHN</a:t>
            </a:r>
          </a:p>
          <a:p>
            <a:pPr algn="ctr"/>
            <a:r>
              <a:rPr lang="hu-HU">
                <a:solidFill>
                  <a:srgbClr val="002060"/>
                </a:solidFill>
              </a:rPr>
              <a:t>Fritz STRASSMAN</a:t>
            </a:r>
          </a:p>
          <a:p>
            <a:pPr algn="ctr"/>
            <a:r>
              <a:rPr lang="hu-HU">
                <a:solidFill>
                  <a:srgbClr val="002060"/>
                </a:solidFill>
              </a:rPr>
              <a:t>akik a kísérletet elvégezték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071802" y="4608000"/>
            <a:ext cx="285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err="1">
                <a:solidFill>
                  <a:srgbClr val="002060"/>
                </a:solidFill>
              </a:rPr>
              <a:t>Lise</a:t>
            </a:r>
            <a:r>
              <a:rPr lang="hu-HU">
                <a:solidFill>
                  <a:srgbClr val="002060"/>
                </a:solidFill>
              </a:rPr>
              <a:t> MEITNER</a:t>
            </a:r>
          </a:p>
          <a:p>
            <a:pPr algn="ctr"/>
            <a:r>
              <a:rPr lang="hu-HU">
                <a:solidFill>
                  <a:srgbClr val="002060"/>
                </a:solidFill>
              </a:rPr>
              <a:t>aki a hasadás elméleti</a:t>
            </a:r>
            <a:br>
              <a:rPr lang="hu-HU">
                <a:solidFill>
                  <a:srgbClr val="002060"/>
                </a:solidFill>
              </a:rPr>
            </a:br>
            <a:r>
              <a:rPr lang="hu-HU">
                <a:solidFill>
                  <a:srgbClr val="002060"/>
                </a:solidFill>
              </a:rPr>
              <a:t>hátterét megadta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143637" y="460800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Niels BOHR</a:t>
            </a:r>
          </a:p>
          <a:p>
            <a:pPr algn="ctr"/>
            <a:r>
              <a:rPr lang="hu-HU">
                <a:solidFill>
                  <a:srgbClr val="002060"/>
                </a:solidFill>
              </a:rPr>
              <a:t>aki a hírt Amerikába</a:t>
            </a:r>
            <a:br>
              <a:rPr lang="hu-HU">
                <a:solidFill>
                  <a:srgbClr val="002060"/>
                </a:solidFill>
              </a:rPr>
            </a:br>
            <a:r>
              <a:rPr lang="hu-HU">
                <a:solidFill>
                  <a:srgbClr val="002060"/>
                </a:solidFill>
              </a:rPr>
              <a:t>vitte tovább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082633" y="5877272"/>
            <a:ext cx="285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>
                <a:solidFill>
                  <a:schemeClr val="accent2">
                    <a:lumMod val="75000"/>
                  </a:schemeClr>
                </a:solidFill>
              </a:rPr>
              <a:t>E = mc</a:t>
            </a:r>
            <a:r>
              <a:rPr lang="hu-HU" sz="2000" b="1" baseline="3000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hu-HU" sz="2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hu-HU" sz="20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1600">
                <a:solidFill>
                  <a:schemeClr val="accent2">
                    <a:lumMod val="75000"/>
                  </a:schemeClr>
                </a:solidFill>
              </a:rPr>
              <a:t>(Einstein, 1905)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19694"/>
            <a:ext cx="8858280" cy="505554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43174" y="285728"/>
            <a:ext cx="3895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002060"/>
                </a:solidFill>
              </a:rPr>
              <a:t>Az </a:t>
            </a:r>
            <a:r>
              <a:rPr lang="hu-HU" sz="2400" b="1">
                <a:solidFill>
                  <a:srgbClr val="00B050"/>
                </a:solidFill>
              </a:rPr>
              <a:t>U-235</a:t>
            </a:r>
            <a:r>
              <a:rPr lang="hu-HU" sz="2400">
                <a:solidFill>
                  <a:srgbClr val="002060"/>
                </a:solidFill>
              </a:rPr>
              <a:t> maghasadása</a:t>
            </a:r>
            <a:endParaRPr lang="hu-HU" sz="2400"/>
          </a:p>
        </p:txBody>
      </p:sp>
      <p:sp>
        <p:nvSpPr>
          <p:cNvPr id="4" name="Téglalap 3"/>
          <p:cNvSpPr/>
          <p:nvPr/>
        </p:nvSpPr>
        <p:spPr>
          <a:xfrm>
            <a:off x="785786" y="6215082"/>
            <a:ext cx="192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2060"/>
                </a:solidFill>
              </a:rPr>
              <a:t>1 neutron váltja ki</a:t>
            </a: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905075" y="6215082"/>
            <a:ext cx="272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2060"/>
                </a:solidFill>
              </a:rPr>
              <a:t>2-3 újabb neutront termel </a:t>
            </a:r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 rot="16200000" flipV="1">
            <a:off x="-321503" y="4822042"/>
            <a:ext cx="2071705" cy="428630"/>
          </a:xfrm>
          <a:prstGeom prst="straightConnector1">
            <a:avLst/>
          </a:prstGeom>
          <a:ln w="22225" cap="rnd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5400000" flipH="1" flipV="1">
            <a:off x="7893868" y="5464986"/>
            <a:ext cx="1214448" cy="142872"/>
          </a:xfrm>
          <a:prstGeom prst="straightConnector1">
            <a:avLst/>
          </a:prstGeom>
          <a:ln w="22225" cap="rnd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9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osszehasonlitas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kerekített téglalap feliratnak 3"/>
          <p:cNvSpPr/>
          <p:nvPr/>
        </p:nvSpPr>
        <p:spPr>
          <a:xfrm>
            <a:off x="107504" y="836712"/>
            <a:ext cx="3024336" cy="2384648"/>
          </a:xfrm>
          <a:prstGeom prst="wedgeRoundRectCallout">
            <a:avLst>
              <a:gd name="adj1" fmla="val 24352"/>
              <a:gd name="adj2" fmla="val 788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Onnantól, hogy a hő hatására víz gőzzé forr, már minden hőerőmű ugyanolyan: a forró gőz megforgatja a gőzturbinát, ami forgásba hozza az áramtermelő generátort. </a:t>
            </a:r>
          </a:p>
        </p:txBody>
      </p:sp>
    </p:spTree>
    <p:extLst>
      <p:ext uri="{BB962C8B-B14F-4D97-AF65-F5344CB8AC3E}">
        <p14:creationId xmlns:p14="http://schemas.microsoft.com/office/powerpoint/2010/main" val="1436455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" y="2357430"/>
            <a:ext cx="3733800" cy="2130933"/>
          </a:xfrm>
          <a:prstGeom prst="rect">
            <a:avLst/>
          </a:prstGeom>
        </p:spPr>
      </p:pic>
      <p:pic>
        <p:nvPicPr>
          <p:cNvPr id="3" name="Kép 2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83621"/>
            <a:ext cx="3733800" cy="2130933"/>
          </a:xfrm>
          <a:prstGeom prst="rect">
            <a:avLst/>
          </a:prstGeom>
        </p:spPr>
      </p:pic>
      <p:pic>
        <p:nvPicPr>
          <p:cNvPr id="4" name="Kép 3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2369637"/>
            <a:ext cx="3733800" cy="2130933"/>
          </a:xfrm>
          <a:prstGeom prst="rect">
            <a:avLst/>
          </a:prstGeom>
        </p:spPr>
      </p:pic>
      <p:pic>
        <p:nvPicPr>
          <p:cNvPr id="5" name="Kép 4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4655653"/>
            <a:ext cx="3733800" cy="2130933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rot="5400000" flipH="1" flipV="1">
            <a:off x="3750463" y="1464455"/>
            <a:ext cx="1500198" cy="12858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rot="11280000" flipH="1" flipV="1">
            <a:off x="3775439" y="4116681"/>
            <a:ext cx="1500198" cy="12858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-180000">
            <a:off x="3860313" y="3393602"/>
            <a:ext cx="1354629" cy="714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611560" y="571327"/>
            <a:ext cx="2821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>
                <a:solidFill>
                  <a:srgbClr val="002060"/>
                </a:solidFill>
              </a:rPr>
              <a:t>Az </a:t>
            </a:r>
            <a:r>
              <a:rPr lang="hu-HU" sz="2200" b="1">
                <a:solidFill>
                  <a:srgbClr val="00B050"/>
                </a:solidFill>
              </a:rPr>
              <a:t>U-235</a:t>
            </a:r>
            <a:r>
              <a:rPr lang="hu-HU" sz="2200">
                <a:solidFill>
                  <a:srgbClr val="002060"/>
                </a:solidFill>
              </a:rPr>
              <a:t> hasadásos</a:t>
            </a:r>
          </a:p>
          <a:p>
            <a:pPr algn="ctr"/>
            <a:r>
              <a:rPr lang="hu-HU" sz="2200">
                <a:solidFill>
                  <a:srgbClr val="002060"/>
                </a:solidFill>
              </a:rPr>
              <a:t>láncreakciója</a:t>
            </a:r>
            <a:endParaRPr lang="hu-HU" sz="2200"/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ssionChainReaction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85728"/>
            <a:ext cx="7286625" cy="5715000"/>
          </a:xfrm>
          <a:prstGeom prst="rect">
            <a:avLst/>
          </a:prstGeom>
        </p:spPr>
      </p:pic>
      <p:sp>
        <p:nvSpPr>
          <p:cNvPr id="3" name="Alcím 2"/>
          <p:cNvSpPr txBox="1">
            <a:spLocks/>
          </p:cNvSpPr>
          <p:nvPr/>
        </p:nvSpPr>
        <p:spPr>
          <a:xfrm>
            <a:off x="642910" y="5528086"/>
            <a:ext cx="7286676" cy="135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>
                <a:solidFill>
                  <a:srgbClr val="352898"/>
                </a:solidFill>
                <a:latin typeface="Book Antiqua" pitchFamily="18" charset="0"/>
              </a:rPr>
              <a:t>Villámkérdés: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352898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Hány generáció „születik” </a:t>
            </a:r>
            <a:r>
              <a:rPr kumimoji="0" lang="hu-HU" sz="2400" b="0" i="0" u="none" strike="noStrike" kern="1200" cap="none" spc="0" normalizeH="0" baseline="0" noProof="0" err="1">
                <a:ln>
                  <a:noFill/>
                </a:ln>
                <a:solidFill>
                  <a:srgbClr val="352898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mp-enként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352898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642910" y="5500702"/>
            <a:ext cx="375759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642910" y="5500702"/>
            <a:ext cx="6449370" cy="124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>
                <a:solidFill>
                  <a:srgbClr val="352898"/>
                </a:solidFill>
                <a:latin typeface="Book Antiqua" pitchFamily="18" charset="0"/>
              </a:rPr>
              <a:t>10 000 generáció/mp atomerőműben</a:t>
            </a:r>
            <a:br>
              <a:rPr lang="hu-HU" sz="2400">
                <a:solidFill>
                  <a:srgbClr val="352898"/>
                </a:solidFill>
                <a:latin typeface="Book Antiqua" pitchFamily="18" charset="0"/>
              </a:rPr>
            </a:br>
            <a:r>
              <a:rPr lang="hu-HU" sz="2400">
                <a:solidFill>
                  <a:srgbClr val="352898"/>
                </a:solidFill>
                <a:latin typeface="Book Antiqua" pitchFamily="18" charset="0"/>
              </a:rPr>
              <a:t>100 000 000 generáció/mp atombombában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allAtOnce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85720" y="78579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Akkor miért nem</a:t>
            </a:r>
          </a:p>
          <a:p>
            <a:pPr algn="ctr"/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„vadul be”a láncreakció minden hasadóanyagban?</a:t>
            </a:r>
          </a:p>
        </p:txBody>
      </p:sp>
      <p:sp>
        <p:nvSpPr>
          <p:cNvPr id="4" name="Lekerekített téglalap feliratnak 3"/>
          <p:cNvSpPr/>
          <p:nvPr/>
        </p:nvSpPr>
        <p:spPr>
          <a:xfrm>
            <a:off x="214282" y="714356"/>
            <a:ext cx="4143404" cy="1357322"/>
          </a:xfrm>
          <a:prstGeom prst="wedgeRoundRectCallout">
            <a:avLst>
              <a:gd name="adj1" fmla="val 55462"/>
              <a:gd name="adj2" fmla="val 9250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hohooo!!!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57" y="972342"/>
            <a:ext cx="4054085" cy="3242476"/>
          </a:xfrm>
          <a:prstGeom prst="rect">
            <a:avLst/>
          </a:prstGeom>
        </p:spPr>
      </p:pic>
      <p:pic>
        <p:nvPicPr>
          <p:cNvPr id="7" name="Kép 6" descr="LeoSzilar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259" y="2518083"/>
            <a:ext cx="3074733" cy="3839875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4786314" y="4643446"/>
            <a:ext cx="4000528" cy="1714512"/>
          </a:xfrm>
          <a:prstGeom prst="wedgeRoundRectCallout">
            <a:avLst>
              <a:gd name="adj1" fmla="val -79304"/>
              <a:gd name="adj2" fmla="val -486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000628" y="471488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Mert a hasadásban keletkező neutronok</a:t>
            </a:r>
          </a:p>
          <a:p>
            <a:pPr algn="ctr"/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nem mindegyike tud</a:t>
            </a:r>
          </a:p>
          <a:p>
            <a:pPr algn="ctr"/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újabb hasadást okozni!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85720" y="954929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Miért, mi lesz azokkal,</a:t>
            </a:r>
          </a:p>
          <a:p>
            <a:pPr algn="ctr"/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akik nem hasítanak?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500694" y="528638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Megmutatom!</a:t>
            </a:r>
          </a:p>
        </p:txBody>
      </p:sp>
    </p:spTree>
    <p:extLst>
      <p:ext uri="{BB962C8B-B14F-4D97-AF65-F5344CB8AC3E}">
        <p14:creationId xmlns:p14="http://schemas.microsoft.com/office/powerpoint/2010/main" val="5839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4" grpId="2" animBg="1"/>
      <p:bldP spid="8" grpId="0" animBg="1"/>
      <p:bldP spid="8" grpId="1" animBg="1"/>
      <p:bldP spid="8" grpId="2" animBg="1"/>
      <p:bldP spid="9" grpId="0"/>
      <p:bldP spid="9" grpId="1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3108" y="500042"/>
            <a:ext cx="484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002060"/>
                </a:solidFill>
              </a:rPr>
              <a:t>A hasadásban keletkező neutronok „sorsai”</a:t>
            </a:r>
          </a:p>
        </p:txBody>
      </p:sp>
      <p:pic>
        <p:nvPicPr>
          <p:cNvPr id="4" name="Kép 3" descr="nuclear_fission_good_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6526"/>
            <a:ext cx="5214974" cy="435855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652000" y="276891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002060"/>
                </a:solidFill>
              </a:rPr>
              <a:t>vagy </a:t>
            </a:r>
            <a:r>
              <a:rPr lang="hu-HU" b="1">
                <a:solidFill>
                  <a:srgbClr val="002060"/>
                </a:solidFill>
              </a:rPr>
              <a:t>újabb hasadást</a:t>
            </a:r>
            <a:r>
              <a:rPr lang="hu-HU">
                <a:solidFill>
                  <a:srgbClr val="002060"/>
                </a:solidFill>
              </a:rPr>
              <a:t> okoz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652000" y="3632914"/>
            <a:ext cx="292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002060"/>
                </a:solidFill>
              </a:rPr>
              <a:t>vagy </a:t>
            </a:r>
            <a:r>
              <a:rPr lang="hu-HU" b="1">
                <a:solidFill>
                  <a:srgbClr val="002060"/>
                </a:solidFill>
              </a:rPr>
              <a:t>elnyelődik</a:t>
            </a:r>
            <a:r>
              <a:rPr lang="hu-HU">
                <a:solidFill>
                  <a:srgbClr val="002060"/>
                </a:solidFill>
              </a:rPr>
              <a:t> a zónában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652000" y="449691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002060"/>
                </a:solidFill>
              </a:rPr>
              <a:t>vagy </a:t>
            </a:r>
            <a:r>
              <a:rPr lang="hu-HU" b="1">
                <a:solidFill>
                  <a:srgbClr val="002060"/>
                </a:solidFill>
              </a:rPr>
              <a:t>kirepül</a:t>
            </a:r>
            <a:r>
              <a:rPr lang="hu-HU">
                <a:solidFill>
                  <a:srgbClr val="002060"/>
                </a:solidFill>
              </a:rPr>
              <a:t> a zónából</a:t>
            </a:r>
          </a:p>
        </p:txBody>
      </p:sp>
      <p:sp>
        <p:nvSpPr>
          <p:cNvPr id="8" name="Felfelé nyíl 7"/>
          <p:cNvSpPr>
            <a:spLocks noChangeAspect="1"/>
          </p:cNvSpPr>
          <p:nvPr/>
        </p:nvSpPr>
        <p:spPr>
          <a:xfrm>
            <a:off x="8496000" y="2642344"/>
            <a:ext cx="330354" cy="432000"/>
          </a:xfrm>
          <a:prstGeom prst="upArrow">
            <a:avLst>
              <a:gd name="adj1" fmla="val 38906"/>
              <a:gd name="adj2" fmla="val 59707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felé nyíl 10"/>
          <p:cNvSpPr>
            <a:spLocks noChangeAspect="1"/>
          </p:cNvSpPr>
          <p:nvPr/>
        </p:nvSpPr>
        <p:spPr>
          <a:xfrm rot="10800000">
            <a:off x="8496000" y="3639104"/>
            <a:ext cx="330354" cy="432000"/>
          </a:xfrm>
          <a:prstGeom prst="upArrow">
            <a:avLst>
              <a:gd name="adj1" fmla="val 38906"/>
              <a:gd name="adj2" fmla="val 59707"/>
            </a:avLst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felé nyíl 11"/>
          <p:cNvSpPr>
            <a:spLocks noChangeAspect="1"/>
          </p:cNvSpPr>
          <p:nvPr/>
        </p:nvSpPr>
        <p:spPr>
          <a:xfrm rot="10800000">
            <a:off x="8496000" y="4496914"/>
            <a:ext cx="330354" cy="432000"/>
          </a:xfrm>
          <a:prstGeom prst="upArrow">
            <a:avLst>
              <a:gd name="adj1" fmla="val 38906"/>
              <a:gd name="adj2" fmla="val 59707"/>
            </a:avLst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 descr="LeoSzilar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843" y="285752"/>
            <a:ext cx="1029637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nuclear_fission_good_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06" y="285728"/>
            <a:ext cx="3162573" cy="264320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469480" y="78579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>
                <a:solidFill>
                  <a:srgbClr val="002060"/>
                </a:solidFill>
              </a:rPr>
              <a:t>vagy </a:t>
            </a:r>
            <a:r>
              <a:rPr lang="hu-HU" sz="1600" b="1">
                <a:solidFill>
                  <a:srgbClr val="002060"/>
                </a:solidFill>
              </a:rPr>
              <a:t>újabb hasadást</a:t>
            </a:r>
            <a:r>
              <a:rPr lang="hu-HU" sz="1600">
                <a:solidFill>
                  <a:srgbClr val="002060"/>
                </a:solidFill>
              </a:rPr>
              <a:t> okoz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69480" y="1276298"/>
            <a:ext cx="292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>
                <a:solidFill>
                  <a:srgbClr val="002060"/>
                </a:solidFill>
              </a:rPr>
              <a:t>vagy </a:t>
            </a:r>
            <a:r>
              <a:rPr lang="hu-HU" sz="1600" b="1">
                <a:solidFill>
                  <a:srgbClr val="002060"/>
                </a:solidFill>
              </a:rPr>
              <a:t>elnyelődik</a:t>
            </a:r>
            <a:r>
              <a:rPr lang="hu-HU" sz="1600">
                <a:solidFill>
                  <a:srgbClr val="002060"/>
                </a:solidFill>
              </a:rPr>
              <a:t> a zónában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469480" y="178592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>
                <a:solidFill>
                  <a:srgbClr val="002060"/>
                </a:solidFill>
              </a:rPr>
              <a:t>vagy </a:t>
            </a:r>
            <a:r>
              <a:rPr lang="hu-HU" sz="1600" b="1">
                <a:solidFill>
                  <a:srgbClr val="002060"/>
                </a:solidFill>
              </a:rPr>
              <a:t>kirepül</a:t>
            </a:r>
            <a:r>
              <a:rPr lang="hu-HU" sz="1600">
                <a:solidFill>
                  <a:srgbClr val="002060"/>
                </a:solidFill>
              </a:rPr>
              <a:t> a zónából</a:t>
            </a:r>
          </a:p>
        </p:txBody>
      </p:sp>
      <p:sp>
        <p:nvSpPr>
          <p:cNvPr id="8" name="Felfelé nyíl 7"/>
          <p:cNvSpPr>
            <a:spLocks noChangeAspect="1"/>
          </p:cNvSpPr>
          <p:nvPr/>
        </p:nvSpPr>
        <p:spPr>
          <a:xfrm>
            <a:off x="7215206" y="785794"/>
            <a:ext cx="220236" cy="288000"/>
          </a:xfrm>
          <a:prstGeom prst="upArrow">
            <a:avLst>
              <a:gd name="adj1" fmla="val 38906"/>
              <a:gd name="adj2" fmla="val 59707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felé nyíl 10"/>
          <p:cNvSpPr>
            <a:spLocks noChangeAspect="1"/>
          </p:cNvSpPr>
          <p:nvPr/>
        </p:nvSpPr>
        <p:spPr>
          <a:xfrm rot="10800000">
            <a:off x="7215206" y="1357298"/>
            <a:ext cx="220236" cy="288000"/>
          </a:xfrm>
          <a:prstGeom prst="upArrow">
            <a:avLst>
              <a:gd name="adj1" fmla="val 38906"/>
              <a:gd name="adj2" fmla="val 59707"/>
            </a:avLst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felé nyíl 11"/>
          <p:cNvSpPr>
            <a:spLocks noChangeAspect="1"/>
          </p:cNvSpPr>
          <p:nvPr/>
        </p:nvSpPr>
        <p:spPr>
          <a:xfrm rot="10800000">
            <a:off x="7215206" y="1844856"/>
            <a:ext cx="220236" cy="288000"/>
          </a:xfrm>
          <a:prstGeom prst="upArrow">
            <a:avLst>
              <a:gd name="adj1" fmla="val 38906"/>
              <a:gd name="adj2" fmla="val 59707"/>
            </a:avLst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57158" y="321468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A 3-féle „neutron-sors” arányai döntik el a láncreakció alakulását:</a:t>
            </a:r>
          </a:p>
        </p:txBody>
      </p:sp>
      <p:graphicFrame>
        <p:nvGraphicFramePr>
          <p:cNvPr id="18" name="Tábláza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6191"/>
              </p:ext>
            </p:extLst>
          </p:nvPr>
        </p:nvGraphicFramePr>
        <p:xfrm>
          <a:off x="357158" y="3824539"/>
          <a:ext cx="8429684" cy="2676294"/>
        </p:xfrm>
        <a:graphic>
          <a:graphicData uri="http://schemas.openxmlformats.org/drawingml/2006/table">
            <a:tbl>
              <a:tblPr/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20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 hasadásban keletkező neutronokból átlagosan hány hasít?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&gt; 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szuperkritikus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egyre több hasadás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a lánc-reakció teljesít-ménye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  nő</a:t>
                      </a:r>
                      <a:b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</a:br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   „gerjed”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= 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kritikus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ugyanannyi hasadás (folyamatosan)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állandó, egyenletes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0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&lt; 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szubkritikus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egyre kevesebb hasadás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  csökken</a:t>
                      </a:r>
                      <a:b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</a:br>
                      <a:r>
                        <a:rPr lang="hu-HU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   „hanyatlik”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Felfelé nyíl 14"/>
          <p:cNvSpPr>
            <a:spLocks noChangeAspect="1"/>
          </p:cNvSpPr>
          <p:nvPr/>
        </p:nvSpPr>
        <p:spPr>
          <a:xfrm>
            <a:off x="7448108" y="4077072"/>
            <a:ext cx="220236" cy="288000"/>
          </a:xfrm>
          <a:prstGeom prst="upArrow">
            <a:avLst>
              <a:gd name="adj1" fmla="val 38906"/>
              <a:gd name="adj2" fmla="val 59707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felé nyíl 15"/>
          <p:cNvSpPr>
            <a:spLocks noChangeAspect="1"/>
          </p:cNvSpPr>
          <p:nvPr/>
        </p:nvSpPr>
        <p:spPr>
          <a:xfrm rot="10800000">
            <a:off x="7380313" y="5949311"/>
            <a:ext cx="220236" cy="288000"/>
          </a:xfrm>
          <a:prstGeom prst="upArrow">
            <a:avLst>
              <a:gd name="adj1" fmla="val 38906"/>
              <a:gd name="adj2" fmla="val 59707"/>
            </a:avLst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32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</a:rPr>
              <a:t>Mi történik, ha a rendszer „enyhén” szuperkritikus?</a:t>
            </a:r>
          </a:p>
        </p:txBody>
      </p:sp>
      <p:sp>
        <p:nvSpPr>
          <p:cNvPr id="3" name="Téglalap 2"/>
          <p:cNvSpPr/>
          <p:nvPr/>
        </p:nvSpPr>
        <p:spPr>
          <a:xfrm>
            <a:off x="285720" y="1000108"/>
            <a:ext cx="85725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>
                <a:solidFill>
                  <a:srgbClr val="002060"/>
                </a:solidFill>
              </a:rPr>
              <a:t>1000 hasadás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(termel 2460 új neutront)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ha ez a 2460 új neutron 1000 hasadás helyet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1001 hasadást idéz elő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(1,001-szeres sokszorozódás)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1 mp alatt a 10 000 generáció miatt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1,001</a:t>
            </a:r>
            <a:r>
              <a:rPr lang="hu-HU" sz="2000" baseline="30000">
                <a:solidFill>
                  <a:srgbClr val="002060"/>
                </a:solidFill>
              </a:rPr>
              <a:t>10 000</a:t>
            </a:r>
            <a:r>
              <a:rPr lang="hu-HU" sz="2000">
                <a:solidFill>
                  <a:srgbClr val="002060"/>
                </a:solidFill>
              </a:rPr>
              <a:t> ≈  22000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a teljesítmény 22000-szeresre ugrik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1 mp alatt!!</a:t>
            </a:r>
          </a:p>
          <a:p>
            <a:pPr algn="ctr"/>
            <a:endParaRPr lang="hu-HU" sz="200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5720" y="6207695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C00000"/>
                </a:solidFill>
              </a:rPr>
              <a:t>A neutronok mennyiségét kordában kell tartani!</a:t>
            </a:r>
          </a:p>
        </p:txBody>
      </p:sp>
      <p:pic>
        <p:nvPicPr>
          <p:cNvPr id="5" name="Kép 4" descr="chimpanzee_thinking_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14290"/>
            <a:ext cx="1423987" cy="182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32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002060"/>
                </a:solidFill>
              </a:rPr>
              <a:t>Mi történik, ha a rendszer enyhén szuperkritikus?</a:t>
            </a:r>
          </a:p>
        </p:txBody>
      </p:sp>
      <p:sp>
        <p:nvSpPr>
          <p:cNvPr id="3" name="Téglalap 2"/>
          <p:cNvSpPr/>
          <p:nvPr/>
        </p:nvSpPr>
        <p:spPr>
          <a:xfrm>
            <a:off x="285720" y="1000108"/>
            <a:ext cx="85725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1000 hasadás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(termel 2460 új neutront)</a:t>
            </a:r>
          </a:p>
          <a:p>
            <a:pPr algn="ctr"/>
            <a:endParaRPr lang="hu-HU" sz="8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ha ez a 2460 új neutron 1000 hasadás helyet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1001 hasadást idéz elő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(1,001-szeres sokszorozódás)</a:t>
            </a:r>
          </a:p>
          <a:p>
            <a:pPr algn="ctr"/>
            <a:endParaRPr lang="hu-HU" sz="8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1 mp alatt a 10 000 generáció miatt</a:t>
            </a:r>
          </a:p>
          <a:p>
            <a:pPr algn="ctr"/>
            <a:endParaRPr lang="hu-HU" sz="8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 dirty="0">
              <a:solidFill>
                <a:srgbClr val="002060"/>
              </a:solidFill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1,001</a:t>
            </a:r>
            <a:r>
              <a:rPr lang="hu-HU" sz="2000" baseline="30000" dirty="0">
                <a:solidFill>
                  <a:srgbClr val="002060"/>
                </a:solidFill>
              </a:rPr>
              <a:t>10 000</a:t>
            </a:r>
            <a:r>
              <a:rPr lang="hu-HU" sz="2000" dirty="0">
                <a:solidFill>
                  <a:srgbClr val="002060"/>
                </a:solidFill>
              </a:rPr>
              <a:t> ≈  22000</a:t>
            </a:r>
          </a:p>
          <a:p>
            <a:pPr algn="ctr"/>
            <a:endParaRPr lang="hu-HU" sz="800" dirty="0">
              <a:solidFill>
                <a:srgbClr val="002060"/>
              </a:solidFill>
            </a:endParaRPr>
          </a:p>
          <a:p>
            <a:pPr algn="ctr"/>
            <a:r>
              <a:rPr lang="hu-HU" sz="2000" strike="sngStrike" dirty="0">
                <a:solidFill>
                  <a:schemeClr val="bg1">
                    <a:lumMod val="50000"/>
                  </a:schemeClr>
                </a:solidFill>
              </a:rPr>
              <a:t>↓</a:t>
            </a:r>
          </a:p>
          <a:p>
            <a:pPr algn="ctr"/>
            <a:endParaRPr lang="hu-HU" sz="800" strike="sngStrike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strike="sngStrike" dirty="0">
                <a:solidFill>
                  <a:schemeClr val="bg1">
                    <a:lumMod val="50000"/>
                  </a:schemeClr>
                </a:solidFill>
              </a:rPr>
              <a:t>a teljesítmény 22000-szeresre ugrik</a:t>
            </a:r>
          </a:p>
          <a:p>
            <a:pPr algn="ctr"/>
            <a:r>
              <a:rPr lang="hu-HU" sz="2000" strike="sngStrike" dirty="0">
                <a:solidFill>
                  <a:schemeClr val="bg1">
                    <a:lumMod val="50000"/>
                  </a:schemeClr>
                </a:solidFill>
              </a:rPr>
              <a:t>1 mp alatt!!</a:t>
            </a:r>
          </a:p>
          <a:p>
            <a:pPr algn="ctr"/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5720" y="6207695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C00000"/>
                </a:solidFill>
              </a:rPr>
              <a:t>A neutronok mennyiségét kordában kell tartani!</a:t>
            </a:r>
          </a:p>
        </p:txBody>
      </p:sp>
      <p:pic>
        <p:nvPicPr>
          <p:cNvPr id="5" name="Kép 4" descr="chimpanzee_thinking_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14290"/>
            <a:ext cx="1423987" cy="1824037"/>
          </a:xfrm>
          <a:prstGeom prst="rect">
            <a:avLst/>
          </a:prstGeom>
        </p:spPr>
      </p:pic>
      <p:sp>
        <p:nvSpPr>
          <p:cNvPr id="6" name="Lekerekített téglalap feliratnak 5"/>
          <p:cNvSpPr/>
          <p:nvPr/>
        </p:nvSpPr>
        <p:spPr>
          <a:xfrm>
            <a:off x="5475639" y="2276872"/>
            <a:ext cx="3488849" cy="2232248"/>
          </a:xfrm>
          <a:prstGeom prst="wedgeRoundRectCallout">
            <a:avLst>
              <a:gd name="adj1" fmla="val -68752"/>
              <a:gd name="adj2" fmla="val 770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Valójában nincs lineáris kapcsolat, tehát nem igaz, hogy 22000-szer több neutron 22000-szer több hasadást fog is tudni csinálni, más effektusok is befolyásolják a hasadásokat</a:t>
            </a:r>
          </a:p>
        </p:txBody>
      </p:sp>
    </p:spTree>
    <p:extLst>
      <p:ext uri="{BB962C8B-B14F-4D97-AF65-F5344CB8AC3E}">
        <p14:creationId xmlns:p14="http://schemas.microsoft.com/office/powerpoint/2010/main" val="24244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32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002060"/>
                </a:solidFill>
              </a:rPr>
              <a:t>Mi történik, ha a rendszer enyhén szuperkritikus?</a:t>
            </a:r>
          </a:p>
        </p:txBody>
      </p:sp>
      <p:sp>
        <p:nvSpPr>
          <p:cNvPr id="3" name="Téglalap 2"/>
          <p:cNvSpPr/>
          <p:nvPr/>
        </p:nvSpPr>
        <p:spPr>
          <a:xfrm>
            <a:off x="285720" y="1000108"/>
            <a:ext cx="85725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>
                <a:solidFill>
                  <a:srgbClr val="002060"/>
                </a:solidFill>
              </a:rPr>
              <a:t>1000 hasadás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(termel 2460 új neutront)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ha ez a 2460 új neutron 1000 hasadás helyet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1001 hasadást idéz elő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(1,001-szeres sokszorozódás)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1 mp alatt a 10 000 generáció miatt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1,001</a:t>
            </a:r>
            <a:r>
              <a:rPr lang="hu-HU" sz="2000" baseline="30000">
                <a:solidFill>
                  <a:srgbClr val="002060"/>
                </a:solidFill>
              </a:rPr>
              <a:t>10 000</a:t>
            </a:r>
            <a:r>
              <a:rPr lang="hu-HU" sz="2000">
                <a:solidFill>
                  <a:srgbClr val="002060"/>
                </a:solidFill>
              </a:rPr>
              <a:t> ≈  22000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↓</a:t>
            </a:r>
          </a:p>
          <a:p>
            <a:pPr algn="ctr"/>
            <a:endParaRPr lang="hu-HU" sz="800">
              <a:solidFill>
                <a:srgbClr val="002060"/>
              </a:solidFill>
            </a:endParaRPr>
          </a:p>
          <a:p>
            <a:pPr algn="ctr"/>
            <a:r>
              <a:rPr lang="hu-HU" sz="2000">
                <a:solidFill>
                  <a:srgbClr val="002060"/>
                </a:solidFill>
              </a:rPr>
              <a:t>a teljesítmény 22000-szeresre ugrik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1 mp alatt!!</a:t>
            </a:r>
          </a:p>
          <a:p>
            <a:pPr algn="ctr"/>
            <a:endParaRPr lang="hu-HU" sz="200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5720" y="6207695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C00000"/>
                </a:solidFill>
              </a:rPr>
              <a:t>A neutronok mennyiségét kordában kell tartani!</a:t>
            </a:r>
          </a:p>
        </p:txBody>
      </p:sp>
      <p:pic>
        <p:nvPicPr>
          <p:cNvPr id="5" name="Kép 4" descr="chimpanzee_thinking_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14290"/>
            <a:ext cx="1423987" cy="1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88112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88112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88112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88112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5720" y="16560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C00000"/>
                </a:solidFill>
              </a:rPr>
              <a:t>A neutronok mennyiségét kordában kell tartani!</a:t>
            </a:r>
          </a:p>
        </p:txBody>
      </p:sp>
      <p:pic>
        <p:nvPicPr>
          <p:cNvPr id="3" name="Kép 2" descr="2000px-Control_rods_schematic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39" y="1993356"/>
            <a:ext cx="6383833" cy="352387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7544" y="692696"/>
            <a:ext cx="867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Szabályozórudakat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kontrollrudakat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 tologatunk a hasadási zónába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Ezek a neutronokat erősen elnyelő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b="1" dirty="0" err="1">
                <a:solidFill>
                  <a:srgbClr val="00CC00"/>
                </a:solidFill>
              </a:rPr>
              <a:t>fémrudak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anyaguk bóracél (bór-karbid)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572000" y="1339027"/>
            <a:ext cx="864096" cy="726337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3000364" y="1339027"/>
            <a:ext cx="1067580" cy="1091486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67544" y="5951021"/>
            <a:ext cx="86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2. A hűtővíz bórsavtartalmát változtatva befolyásoljuk annak neutron elnyelését</a:t>
            </a:r>
            <a:endParaRPr lang="hu-HU" dirty="0">
              <a:solidFill>
                <a:srgbClr val="00206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1331439" y="4941168"/>
            <a:ext cx="1080522" cy="1009853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0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eactor_vessel_h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6"/>
            <a:ext cx="6655715" cy="535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0600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0099"/>
                </a:solidFill>
              </a:rPr>
              <a:t>Bóracél rudak kiálló tokjai egy </a:t>
            </a:r>
            <a:r>
              <a:rPr lang="hu-HU" dirty="0" err="1">
                <a:solidFill>
                  <a:srgbClr val="000099"/>
                </a:solidFill>
              </a:rPr>
              <a:t>nyomottvizes</a:t>
            </a:r>
            <a:r>
              <a:rPr lang="hu-HU" dirty="0">
                <a:solidFill>
                  <a:srgbClr val="000099"/>
                </a:solidFill>
              </a:rPr>
              <a:t> reaktortartály fedelén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osszehasonlitas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kerekített téglalap feliratnak 4"/>
          <p:cNvSpPr/>
          <p:nvPr/>
        </p:nvSpPr>
        <p:spPr>
          <a:xfrm>
            <a:off x="5148064" y="1484784"/>
            <a:ext cx="3672408" cy="1888976"/>
          </a:xfrm>
          <a:prstGeom prst="wedgeRoundRectCallout">
            <a:avLst>
              <a:gd name="adj1" fmla="val -64253"/>
              <a:gd name="adj2" fmla="val 1560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turbina megforgatásától a gőz az energiáját részben elveszti. Ezt a  „fáradt” gőzt a kondenzátorban cseppfolyósítják, és zárt rendszerben visszaforgatják, újra felforralják a hőforrással.</a:t>
            </a:r>
          </a:p>
        </p:txBody>
      </p:sp>
    </p:spTree>
    <p:extLst>
      <p:ext uri="{BB962C8B-B14F-4D97-AF65-F5344CB8AC3E}">
        <p14:creationId xmlns:p14="http://schemas.microsoft.com/office/powerpoint/2010/main" val="1324362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8482761" cy="484123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72066" y="14285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a keletkező neutronok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igen gyorsan száguldanak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7500958" y="1357298"/>
            <a:ext cx="1857388" cy="285752"/>
          </a:xfrm>
          <a:prstGeom prst="straightConnector1">
            <a:avLst/>
          </a:prstGeom>
          <a:ln w="22225" cap="rnd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395536" y="1440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legjobban a lassú neutronok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képesek hasítani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-429454" y="1643052"/>
            <a:ext cx="2358249" cy="357981"/>
          </a:xfrm>
          <a:prstGeom prst="straightConnector1">
            <a:avLst/>
          </a:prstGeom>
          <a:ln w="22225" cap="rnd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→ a keletkező gyorsneutronokat le kell lassítani 40 milliószor kisebb energiára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>
                <a:solidFill>
                  <a:srgbClr val="002060"/>
                </a:solidFill>
              </a:rPr>
              <a:t>(az átlagos prompt neutron 2 </a:t>
            </a:r>
            <a:r>
              <a:rPr lang="hu-HU" dirty="0" err="1">
                <a:solidFill>
                  <a:srgbClr val="002060"/>
                </a:solidFill>
              </a:rPr>
              <a:t>MeV</a:t>
            </a:r>
            <a:r>
              <a:rPr lang="hu-HU" dirty="0">
                <a:solidFill>
                  <a:srgbClr val="002060"/>
                </a:solidFill>
              </a:rPr>
              <a:t> energiájáról a 300 °C termikus 0,05 eV-jára)</a:t>
            </a:r>
          </a:p>
        </p:txBody>
      </p:sp>
      <p:sp>
        <p:nvSpPr>
          <p:cNvPr id="11" name="Balra-jobbra nyíl 10"/>
          <p:cNvSpPr>
            <a:spLocks noChangeAspect="1"/>
          </p:cNvSpPr>
          <p:nvPr/>
        </p:nvSpPr>
        <p:spPr>
          <a:xfrm>
            <a:off x="3929058" y="288000"/>
            <a:ext cx="892800" cy="432000"/>
          </a:xfrm>
          <a:prstGeom prst="leftRightArrow">
            <a:avLst>
              <a:gd name="adj1" fmla="val 34376"/>
              <a:gd name="adj2" fmla="val 548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4291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Hogyan lehetne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a keletkező gyorsneutronokat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lelassítani? 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521495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>
                <a:solidFill>
                  <a:srgbClr val="002060"/>
                </a:solidFill>
              </a:rPr>
              <a:t>Csak atommagokkal való ütközések révén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lassíthatók a neutronok</a:t>
            </a:r>
          </a:p>
        </p:txBody>
      </p:sp>
      <p:pic>
        <p:nvPicPr>
          <p:cNvPr id="5" name="Kép 4" descr="chimpanzee_thinking_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14290"/>
            <a:ext cx="1423987" cy="182403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-32" y="234189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Atomok térfogatának 99,9999999999999%-át kitöltő elektronokkal ütközve?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327059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>
                <a:solidFill>
                  <a:srgbClr val="002060"/>
                </a:solidFill>
              </a:rPr>
              <a:t>Nem, mert a neutron semleges.</a:t>
            </a:r>
          </a:p>
          <a:p>
            <a:pPr algn="ctr"/>
            <a:r>
              <a:rPr lang="hu-HU" sz="2000">
                <a:solidFill>
                  <a:srgbClr val="002060"/>
                </a:solidFill>
              </a:rPr>
              <a:t>(nem hatnak kölcsön)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4429124" y="4429132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feliratnak 3"/>
          <p:cNvSpPr/>
          <p:nvPr/>
        </p:nvSpPr>
        <p:spPr>
          <a:xfrm>
            <a:off x="214282" y="188640"/>
            <a:ext cx="4357718" cy="2016224"/>
          </a:xfrm>
          <a:prstGeom prst="wedgeRoundRectCallout">
            <a:avLst>
              <a:gd name="adj1" fmla="val 52184"/>
              <a:gd name="adj2" fmla="val 769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hohooo!!!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57" y="972342"/>
            <a:ext cx="4054085" cy="3242476"/>
          </a:xfrm>
          <a:prstGeom prst="rect">
            <a:avLst/>
          </a:prstGeom>
        </p:spPr>
      </p:pic>
      <p:pic>
        <p:nvPicPr>
          <p:cNvPr id="7" name="Kép 6" descr="LeoSzilar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259" y="2613461"/>
            <a:ext cx="3074733" cy="3839875"/>
          </a:xfrm>
          <a:prstGeom prst="rect">
            <a:avLst/>
          </a:prstGeom>
        </p:spPr>
      </p:pic>
      <p:sp>
        <p:nvSpPr>
          <p:cNvPr id="8" name="Lekerekített téglalap feliratnak 7"/>
          <p:cNvSpPr/>
          <p:nvPr/>
        </p:nvSpPr>
        <p:spPr>
          <a:xfrm>
            <a:off x="4572000" y="4643446"/>
            <a:ext cx="4214842" cy="1714512"/>
          </a:xfrm>
          <a:prstGeom prst="wedgeRoundRectCallout">
            <a:avLst>
              <a:gd name="adj1" fmla="val -79304"/>
              <a:gd name="adj2" fmla="val -486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572000" y="4714884"/>
            <a:ext cx="4215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Sajnos az uránmagok el is nyelhetik a neutronokat, ahelyett hogy elhasadnának tőlük!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14282" y="62068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Most akkor az uránmagok hasadnak a neutronoktól,</a:t>
            </a:r>
            <a:br>
              <a:rPr lang="hu-HU" sz="2400" dirty="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</a:b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vagy elnyelik azokat?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500694" y="528638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Megmutatom!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85720" y="260648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A neutronok először az uránmagokkal ütközésektől lelassulnak, majd lelassulva széthasítják az uránmagokat!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8" grpId="2" animBg="1"/>
      <p:bldP spid="9" grpId="0"/>
      <p:bldP spid="9" grpId="1"/>
      <p:bldP spid="10" grpId="0"/>
      <p:bldP spid="11" grpId="0"/>
      <p:bldP spid="3" grpId="0"/>
      <p:bldP spid="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857356" y="1190362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0,7 %</a:t>
            </a:r>
          </a:p>
          <a:p>
            <a:endParaRPr lang="hu-HU" sz="800" b="1" dirty="0">
              <a:solidFill>
                <a:srgbClr val="00B050"/>
              </a:solidFill>
            </a:endParaRPr>
          </a:p>
          <a:p>
            <a:r>
              <a:rPr lang="hu-HU" b="1" dirty="0">
                <a:solidFill>
                  <a:srgbClr val="00B050"/>
                </a:solidFill>
              </a:rPr>
              <a:t>U–235</a:t>
            </a:r>
          </a:p>
          <a:p>
            <a:endParaRPr lang="hu-HU" sz="800" b="1" dirty="0">
              <a:solidFill>
                <a:srgbClr val="00B050"/>
              </a:solidFill>
            </a:endParaRPr>
          </a:p>
          <a:p>
            <a:r>
              <a:rPr lang="hu-HU" b="1" dirty="0">
                <a:solidFill>
                  <a:srgbClr val="00B050"/>
                </a:solidFill>
              </a:rPr>
              <a:t>jól hasítható</a:t>
            </a:r>
          </a:p>
          <a:p>
            <a:r>
              <a:rPr lang="hu-HU" b="1" dirty="0">
                <a:solidFill>
                  <a:srgbClr val="00B050"/>
                </a:solidFill>
              </a:rPr>
              <a:t>főleg lassú neutronnal</a:t>
            </a:r>
          </a:p>
        </p:txBody>
      </p:sp>
      <p:pic>
        <p:nvPicPr>
          <p:cNvPr id="14" name="Kép 13" descr="600px-Symbol_OK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196752"/>
            <a:ext cx="900000" cy="900000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334782"/>
              </p:ext>
            </p:extLst>
          </p:nvPr>
        </p:nvGraphicFramePr>
        <p:xfrm>
          <a:off x="452154" y="2842879"/>
          <a:ext cx="424220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22840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természetes</a:t>
            </a:r>
            <a:r>
              <a:rPr lang="en-US" sz="2200" dirty="0">
                <a:solidFill>
                  <a:schemeClr val="tx2"/>
                </a:solidFill>
              </a:rPr>
              <a:t> (</a:t>
            </a:r>
            <a:r>
              <a:rPr lang="en-US" sz="2200" dirty="0" err="1">
                <a:solidFill>
                  <a:schemeClr val="tx2"/>
                </a:solidFill>
              </a:rPr>
              <a:t>bányászott</a:t>
            </a:r>
            <a:r>
              <a:rPr lang="en-US" sz="2200" dirty="0">
                <a:solidFill>
                  <a:schemeClr val="tx2"/>
                </a:solidFill>
              </a:rPr>
              <a:t>)</a:t>
            </a:r>
            <a:r>
              <a:rPr lang="hu-HU" sz="2200" dirty="0">
                <a:solidFill>
                  <a:schemeClr val="tx2"/>
                </a:solidFill>
              </a:rPr>
              <a:t> urán </a:t>
            </a:r>
            <a:r>
              <a:rPr lang="hu-HU" sz="2200" dirty="0" err="1">
                <a:solidFill>
                  <a:schemeClr val="tx2"/>
                </a:solidFill>
              </a:rPr>
              <a:t>izotópösszetétele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8482761" cy="484123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7544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Amikor urán hasadásáról van szó, az U-235 izotóp hasadását jelenti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(ritka kivételektől eltekintve)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851920" y="1412776"/>
            <a:ext cx="136815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</a:rPr>
              <a:t>U–235</a:t>
            </a:r>
          </a:p>
        </p:txBody>
      </p:sp>
    </p:spTree>
    <p:extLst>
      <p:ext uri="{BB962C8B-B14F-4D97-AF65-F5344CB8AC3E}">
        <p14:creationId xmlns:p14="http://schemas.microsoft.com/office/powerpoint/2010/main" val="25052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"/>
          <p:cNvPicPr preferRelativeResize="0">
            <a:picLocks noChangeAspect="1" noChangeArrowheads="1"/>
          </p:cNvPicPr>
          <p:nvPr/>
        </p:nvPicPr>
        <p:blipFill>
          <a:blip r:embed="rId2"/>
          <a:srcRect l="37205" t="35433" r="40925" b="36614"/>
          <a:stretch>
            <a:fillRect/>
          </a:stretch>
        </p:blipFill>
        <p:spPr bwMode="auto">
          <a:xfrm>
            <a:off x="1594609" y="642918"/>
            <a:ext cx="5692035" cy="54565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"/>
          <p:cNvPicPr preferRelativeResize="0">
            <a:picLocks noChangeAspect="1" noChangeArrowheads="1"/>
          </p:cNvPicPr>
          <p:nvPr/>
        </p:nvPicPr>
        <p:blipFill>
          <a:blip r:embed="rId2"/>
          <a:srcRect l="46063" t="47244" r="49783" b="48189"/>
          <a:stretch>
            <a:fillRect/>
          </a:stretch>
        </p:blipFill>
        <p:spPr bwMode="auto">
          <a:xfrm>
            <a:off x="2767197" y="1928802"/>
            <a:ext cx="3376439" cy="278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357158" y="148570"/>
            <a:ext cx="87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/>
              <a:t>Erőfeszítések Kanadában a kőzet 0,001 % </a:t>
            </a:r>
            <a:r>
              <a:rPr lang="hu-HU" sz="2000" b="1">
                <a:solidFill>
                  <a:srgbClr val="00B050"/>
                </a:solidFill>
              </a:rPr>
              <a:t>U-235</a:t>
            </a:r>
            <a:r>
              <a:rPr lang="hu-HU" sz="2000"/>
              <a:t> tartalmának megszerzéséért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igtr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33"/>
            <a:ext cx="9144000" cy="630393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5144508"/>
              </p:ext>
            </p:extLst>
          </p:nvPr>
        </p:nvGraphicFramePr>
        <p:xfrm>
          <a:off x="1116000" y="1785926"/>
          <a:ext cx="4382798" cy="387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22840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>
                <a:solidFill>
                  <a:schemeClr val="tx2"/>
                </a:solidFill>
              </a:rPr>
              <a:t>U</a:t>
            </a:r>
            <a:r>
              <a:rPr lang="en-US" sz="2200">
                <a:solidFill>
                  <a:schemeClr val="tx2"/>
                </a:solidFill>
              </a:rPr>
              <a:t>rán</a:t>
            </a:r>
            <a:r>
              <a:rPr lang="hu-HU" sz="2200">
                <a:solidFill>
                  <a:schemeClr val="tx2"/>
                </a:solidFill>
              </a:rPr>
              <a:t>izotópok a</a:t>
            </a:r>
            <a:r>
              <a:rPr lang="en-US" sz="2200">
                <a:solidFill>
                  <a:schemeClr val="tx2"/>
                </a:solidFill>
              </a:rPr>
              <a:t> </a:t>
            </a:r>
            <a:r>
              <a:rPr lang="en-US" sz="2200" err="1">
                <a:solidFill>
                  <a:schemeClr val="tx2"/>
                </a:solidFill>
              </a:rPr>
              <a:t>természetes</a:t>
            </a:r>
            <a:r>
              <a:rPr lang="en-US" sz="2200">
                <a:solidFill>
                  <a:schemeClr val="tx2"/>
                </a:solidFill>
              </a:rPr>
              <a:t> (</a:t>
            </a:r>
            <a:r>
              <a:rPr lang="en-US" sz="2200" err="1">
                <a:solidFill>
                  <a:schemeClr val="tx2"/>
                </a:solidFill>
              </a:rPr>
              <a:t>bányászott</a:t>
            </a:r>
            <a:r>
              <a:rPr lang="en-US" sz="2200">
                <a:solidFill>
                  <a:schemeClr val="tx2"/>
                </a:solidFill>
              </a:rPr>
              <a:t>)</a:t>
            </a:r>
            <a:r>
              <a:rPr lang="hu-HU" sz="2200">
                <a:solidFill>
                  <a:schemeClr val="tx2"/>
                </a:solidFill>
              </a:rPr>
              <a:t> uránban</a:t>
            </a: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57356" y="1190362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rgbClr val="00B050"/>
                </a:solidFill>
              </a:rPr>
              <a:t>&lt; 1 %</a:t>
            </a:r>
          </a:p>
          <a:p>
            <a:endParaRPr lang="hu-HU" sz="800" b="1">
              <a:solidFill>
                <a:srgbClr val="00B050"/>
              </a:solidFill>
            </a:endParaRPr>
          </a:p>
          <a:p>
            <a:r>
              <a:rPr lang="hu-HU" b="1">
                <a:solidFill>
                  <a:srgbClr val="00B050"/>
                </a:solidFill>
              </a:rPr>
              <a:t>U–235</a:t>
            </a:r>
          </a:p>
          <a:p>
            <a:endParaRPr lang="hu-HU" sz="800" b="1">
              <a:solidFill>
                <a:srgbClr val="00B050"/>
              </a:solidFill>
            </a:endParaRPr>
          </a:p>
          <a:p>
            <a:r>
              <a:rPr lang="hu-HU" b="1">
                <a:solidFill>
                  <a:srgbClr val="00B050"/>
                </a:solidFill>
              </a:rPr>
              <a:t>jól hasítható</a:t>
            </a:r>
          </a:p>
          <a:p>
            <a:r>
              <a:rPr lang="hu-HU" b="1">
                <a:solidFill>
                  <a:srgbClr val="00B050"/>
                </a:solidFill>
              </a:rPr>
              <a:t>lassú neutronnal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694356" y="3814589"/>
            <a:ext cx="4378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99,3 %</a:t>
            </a:r>
          </a:p>
          <a:p>
            <a:endParaRPr lang="hu-H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U–238</a:t>
            </a:r>
          </a:p>
          <a:p>
            <a:endParaRPr lang="hu-H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nem hasítható neutronnal</a:t>
            </a:r>
            <a:b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(csak igen nagy energiájú neutronnal)</a:t>
            </a:r>
          </a:p>
          <a:p>
            <a:endParaRPr lang="hu-HU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erősen nyeli a</a:t>
            </a:r>
            <a:b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közepes sebességű neutronokat</a:t>
            </a:r>
          </a:p>
        </p:txBody>
      </p:sp>
      <p:pic>
        <p:nvPicPr>
          <p:cNvPr id="14" name="Kép 13" descr="600px-Symbol_OK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2000" y="1404676"/>
            <a:ext cx="900000" cy="900000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91035"/>
              </p:ext>
            </p:extLst>
          </p:nvPr>
        </p:nvGraphicFramePr>
        <p:xfrm>
          <a:off x="452154" y="2852936"/>
          <a:ext cx="424220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15" y="3454549"/>
            <a:ext cx="686125" cy="9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3096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Lekerekített téglalap feliratnak 1"/>
          <p:cNvSpPr/>
          <p:nvPr/>
        </p:nvSpPr>
        <p:spPr>
          <a:xfrm>
            <a:off x="4788024" y="980728"/>
            <a:ext cx="3888432" cy="1368152"/>
          </a:xfrm>
          <a:prstGeom prst="wedgeRoundRectCallout">
            <a:avLst>
              <a:gd name="adj1" fmla="val 31376"/>
              <a:gd name="adj2" fmla="val 215013"/>
              <a:gd name="adj3" fmla="val 16667"/>
            </a:avLst>
          </a:prstGeom>
          <a:solidFill>
            <a:srgbClr val="FDA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hasadásban nagy (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MeV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) mozgási energiájú neutronok keletkeznek.</a:t>
            </a:r>
            <a:br>
              <a:rPr lang="hu-H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Sajnos így alig tudnak hasítani.</a:t>
            </a:r>
          </a:p>
        </p:txBody>
      </p:sp>
    </p:spTree>
    <p:extLst>
      <p:ext uri="{BB962C8B-B14F-4D97-AF65-F5344CB8AC3E}">
        <p14:creationId xmlns:p14="http://schemas.microsoft.com/office/powerpoint/2010/main" val="1896961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0266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Lekerekített téglalap feliratnak 1"/>
          <p:cNvSpPr/>
          <p:nvPr/>
        </p:nvSpPr>
        <p:spPr>
          <a:xfrm>
            <a:off x="4788024" y="980728"/>
            <a:ext cx="3888432" cy="1368152"/>
          </a:xfrm>
          <a:prstGeom prst="wedgeRoundRectCallout">
            <a:avLst>
              <a:gd name="adj1" fmla="val -114945"/>
              <a:gd name="adj2" fmla="val 46070"/>
              <a:gd name="adj3" fmla="val 16667"/>
            </a:avLst>
          </a:prstGeom>
          <a:solidFill>
            <a:srgbClr val="FDA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De ha a környezet hőmérsékletére lelassulnak, már több 100-szor nagyobb valószínűséggel képesek hasadást okozni.</a:t>
            </a:r>
          </a:p>
        </p:txBody>
      </p:sp>
    </p:spTree>
    <p:extLst>
      <p:ext uri="{BB962C8B-B14F-4D97-AF65-F5344CB8AC3E}">
        <p14:creationId xmlns:p14="http://schemas.microsoft.com/office/powerpoint/2010/main" val="158737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755579"/>
              </p:ext>
            </p:extLst>
          </p:nvPr>
        </p:nvGraphicFramePr>
        <p:xfrm>
          <a:off x="179512" y="692696"/>
          <a:ext cx="896448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világ villamosenergia-termelésének %-os összetétele források szerint (2011)</a:t>
            </a:r>
          </a:p>
        </p:txBody>
      </p:sp>
    </p:spTree>
    <p:extLst>
      <p:ext uri="{BB962C8B-B14F-4D97-AF65-F5344CB8AC3E}">
        <p14:creationId xmlns:p14="http://schemas.microsoft.com/office/powerpoint/2010/main" val="967235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11162"/>
            <a:ext cx="3240360" cy="4286190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107504" y="116632"/>
            <a:ext cx="4896544" cy="1944216"/>
          </a:xfrm>
          <a:prstGeom prst="cloudCallout">
            <a:avLst>
              <a:gd name="adj1" fmla="val 54691"/>
              <a:gd name="adj2" fmla="val 67286"/>
            </a:avLst>
          </a:prstGeom>
          <a:solidFill>
            <a:srgbClr val="FDA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Valahogy le kéne lassítani</a:t>
            </a:r>
            <a:br>
              <a:rPr lang="hu-H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ezeket a neutronokat…</a:t>
            </a:r>
            <a:br>
              <a:rPr lang="hu-H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Bár biztos majd valami keresztbe tesz…</a:t>
            </a:r>
          </a:p>
        </p:txBody>
      </p:sp>
    </p:spTree>
    <p:extLst>
      <p:ext uri="{BB962C8B-B14F-4D97-AF65-F5344CB8AC3E}">
        <p14:creationId xmlns:p14="http://schemas.microsoft.com/office/powerpoint/2010/main" val="1616598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907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kerekített téglalap feliratnak 2"/>
          <p:cNvSpPr/>
          <p:nvPr/>
        </p:nvSpPr>
        <p:spPr>
          <a:xfrm>
            <a:off x="5220072" y="764704"/>
            <a:ext cx="3888432" cy="1368152"/>
          </a:xfrm>
          <a:prstGeom prst="wedgeRoundRectCallout">
            <a:avLst>
              <a:gd name="adj1" fmla="val -69546"/>
              <a:gd name="adj2" fmla="val 5227"/>
              <a:gd name="adj3" fmla="val 16667"/>
            </a:avLst>
          </a:prstGeom>
          <a:solidFill>
            <a:srgbClr val="FDA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És tényleg…</a:t>
            </a:r>
          </a:p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félig (közepes sebességűre) lassult neutronokat az U-238 nagy valószínűséggel elnyeli.</a:t>
            </a:r>
          </a:p>
        </p:txBody>
      </p:sp>
    </p:spTree>
    <p:extLst>
      <p:ext uri="{BB962C8B-B14F-4D97-AF65-F5344CB8AC3E}">
        <p14:creationId xmlns:p14="http://schemas.microsoft.com/office/powerpoint/2010/main" val="3498054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1247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A tiszta </a:t>
            </a:r>
            <a:r>
              <a:rPr lang="hu-HU" b="1" dirty="0">
                <a:solidFill>
                  <a:srgbClr val="00B050"/>
                </a:solidFill>
              </a:rPr>
              <a:t>U-235</a:t>
            </a:r>
            <a:r>
              <a:rPr lang="hu-HU" dirty="0">
                <a:solidFill>
                  <a:schemeClr val="tx2"/>
                </a:solidFill>
              </a:rPr>
              <a:t> igen veszélyes már kis mennyiségben is: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egy 50 kg-os 17 cm átmérőjű </a:t>
            </a:r>
            <a:r>
              <a:rPr lang="hu-HU" b="1" dirty="0">
                <a:solidFill>
                  <a:srgbClr val="00B050"/>
                </a:solidFill>
              </a:rPr>
              <a:t>U-235 </a:t>
            </a:r>
            <a:r>
              <a:rPr lang="hu-HU" dirty="0">
                <a:solidFill>
                  <a:schemeClr val="tx2"/>
                </a:solidFill>
              </a:rPr>
              <a:t>golyó</a:t>
            </a:r>
            <a:br>
              <a:rPr lang="hu-HU" dirty="0">
                <a:solidFill>
                  <a:schemeClr val="tx2"/>
                </a:solidFill>
              </a:rPr>
            </a:br>
            <a:r>
              <a:rPr lang="hu-HU" dirty="0">
                <a:solidFill>
                  <a:schemeClr val="tx2"/>
                </a:solidFill>
              </a:rPr>
              <a:t>magától felrobban atombombaként!</a:t>
            </a:r>
          </a:p>
        </p:txBody>
      </p:sp>
      <p:pic>
        <p:nvPicPr>
          <p:cNvPr id="6" name="Kép 5" descr="chimpanzee_thinking_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14290"/>
            <a:ext cx="1423987" cy="182403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-32" y="3571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A neutront elnyelő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U-238</a:t>
            </a:r>
            <a:r>
              <a:rPr lang="hu-HU" dirty="0">
                <a:solidFill>
                  <a:schemeClr val="tx2"/>
                </a:solidFill>
              </a:rPr>
              <a:t> izotópokat távolítsuk el,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és csak a </a:t>
            </a:r>
            <a:r>
              <a:rPr lang="hu-HU" dirty="0" err="1">
                <a:solidFill>
                  <a:schemeClr val="tx2"/>
                </a:solidFill>
              </a:rPr>
              <a:t>hasadóképes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b="1" dirty="0">
                <a:solidFill>
                  <a:srgbClr val="00B050"/>
                </a:solidFill>
              </a:rPr>
              <a:t>U-235</a:t>
            </a:r>
            <a:r>
              <a:rPr lang="hu-HU" dirty="0">
                <a:solidFill>
                  <a:schemeClr val="tx2"/>
                </a:solidFill>
              </a:rPr>
              <a:t>-öt használjuk!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207167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Az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U-238</a:t>
            </a:r>
            <a:r>
              <a:rPr lang="hu-HU" dirty="0">
                <a:solidFill>
                  <a:schemeClr val="tx2"/>
                </a:solidFill>
              </a:rPr>
              <a:t> teljes eltávolítása helyett elég az </a:t>
            </a:r>
            <a:r>
              <a:rPr lang="hu-HU" b="1" dirty="0">
                <a:solidFill>
                  <a:srgbClr val="00B050"/>
                </a:solidFill>
              </a:rPr>
              <a:t>U-235</a:t>
            </a:r>
            <a:r>
              <a:rPr lang="hu-HU" dirty="0">
                <a:solidFill>
                  <a:schemeClr val="tx2"/>
                </a:solidFill>
              </a:rPr>
              <a:t> arányának növelése is: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ez az </a:t>
            </a:r>
            <a:r>
              <a:rPr lang="hu-HU" b="1" dirty="0">
                <a:solidFill>
                  <a:schemeClr val="tx2"/>
                </a:solidFill>
              </a:rPr>
              <a:t>urándúsítás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(ez is drága és bonyolult)</a:t>
            </a:r>
          </a:p>
        </p:txBody>
      </p:sp>
      <p:pic>
        <p:nvPicPr>
          <p:cNvPr id="10" name="Kép 9" descr="nuclear_power_pla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24" y="4590232"/>
            <a:ext cx="2214562" cy="1647080"/>
          </a:xfrm>
          <a:prstGeom prst="rect">
            <a:avLst/>
          </a:prstGeom>
        </p:spPr>
      </p:pic>
      <p:pic>
        <p:nvPicPr>
          <p:cNvPr id="11" name="Kép 10" descr="atombo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2" y="4559105"/>
            <a:ext cx="1400172" cy="1750215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 rot="10800000" flipV="1">
            <a:off x="2928926" y="3143248"/>
            <a:ext cx="1000132" cy="35719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2280000" flipV="1">
            <a:off x="5139558" y="3143248"/>
            <a:ext cx="1000132" cy="35719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-32" y="367183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/>
                </a:solidFill>
              </a:rPr>
              <a:t>erős dúsítás</a:t>
            </a:r>
          </a:p>
          <a:p>
            <a:pPr algn="ctr"/>
            <a:r>
              <a:rPr lang="hu-HU">
                <a:solidFill>
                  <a:schemeClr val="tx2"/>
                </a:solidFill>
              </a:rPr>
              <a:t>&gt; 90 %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572000" y="367183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/>
                </a:solidFill>
              </a:rPr>
              <a:t>enyhe dúsítás</a:t>
            </a:r>
          </a:p>
          <a:p>
            <a:pPr algn="ctr"/>
            <a:r>
              <a:rPr lang="hu-HU">
                <a:solidFill>
                  <a:schemeClr val="tx2"/>
                </a:solidFill>
              </a:rPr>
              <a:t>&lt; 5 %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r="19766"/>
          <a:stretch/>
        </p:blipFill>
        <p:spPr>
          <a:xfrm>
            <a:off x="323528" y="332656"/>
            <a:ext cx="1620000" cy="16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nhomogen.gif"/>
          <p:cNvPicPr>
            <a:picLocks noChangeAspect="1"/>
          </p:cNvPicPr>
          <p:nvPr/>
        </p:nvPicPr>
        <p:blipFill rotWithShape="1">
          <a:blip r:embed="rId2"/>
          <a:srcRect t="14227" b="32470"/>
          <a:stretch/>
        </p:blipFill>
        <p:spPr>
          <a:xfrm>
            <a:off x="1436297" y="1980000"/>
            <a:ext cx="6350413" cy="3204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11663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352898"/>
                </a:solidFill>
              </a:rPr>
              <a:t>Az </a:t>
            </a: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U-238</a:t>
            </a:r>
            <a:r>
              <a:rPr lang="hu-HU" sz="2000" dirty="0">
                <a:solidFill>
                  <a:srgbClr val="352898"/>
                </a:solidFill>
              </a:rPr>
              <a:t> neutron elnyelése ellen a dúsítással együtt használt ötlet:</a:t>
            </a:r>
          </a:p>
          <a:p>
            <a:pPr algn="ctr"/>
            <a:endParaRPr lang="hu-HU" sz="800" dirty="0">
              <a:solidFill>
                <a:srgbClr val="352898"/>
              </a:solidFill>
            </a:endParaRPr>
          </a:p>
          <a:p>
            <a:pPr algn="ctr"/>
            <a:r>
              <a:rPr lang="hu-HU" sz="2000" dirty="0">
                <a:solidFill>
                  <a:srgbClr val="352898"/>
                </a:solidFill>
              </a:rPr>
              <a:t>Inhomogén reaktor elve (Szilárd Leó, 1940)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„moderátor”</a:t>
            </a:r>
          </a:p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egy külön közeg a neutronok lelassítására (víz vagy grafit)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 rot="16200000" flipV="1">
            <a:off x="3500430" y="4724575"/>
            <a:ext cx="928694" cy="78581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4786315" y="5013176"/>
            <a:ext cx="505767" cy="570366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0" y="13314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az urántartalmú rudak vékonyak: Ø = 7,6 mm</a:t>
            </a:r>
            <a:endParaRPr lang="hu-H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95324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979712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neutron minden ütközéskor</a:t>
            </a:r>
            <a:br>
              <a:rPr lang="hu-HU" dirty="0"/>
            </a:br>
            <a:r>
              <a:rPr lang="hu-HU" dirty="0"/>
              <a:t>véletlenszerűen irányt vált</a:t>
            </a:r>
          </a:p>
        </p:txBody>
      </p:sp>
      <p:sp>
        <p:nvSpPr>
          <p:cNvPr id="4" name="Lekerekített téglalap feliratnak 3"/>
          <p:cNvSpPr/>
          <p:nvPr/>
        </p:nvSpPr>
        <p:spPr>
          <a:xfrm>
            <a:off x="395536" y="3645024"/>
            <a:ext cx="3960440" cy="1296144"/>
          </a:xfrm>
          <a:prstGeom prst="wedgeRoundRectCallout">
            <a:avLst>
              <a:gd name="adj1" fmla="val -11174"/>
              <a:gd name="adj2" fmla="val -173386"/>
              <a:gd name="adj3" fmla="val 16667"/>
            </a:avLst>
          </a:prstGeom>
          <a:solidFill>
            <a:srgbClr val="FDA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hasadásban keletkező gyorsneutron hamar kilép a vékony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fűtőelemrúdból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, és a moderátorban lassul le</a:t>
            </a:r>
          </a:p>
        </p:txBody>
      </p:sp>
    </p:spTree>
    <p:extLst>
      <p:ext uri="{BB962C8B-B14F-4D97-AF65-F5344CB8AC3E}">
        <p14:creationId xmlns:p14="http://schemas.microsoft.com/office/powerpoint/2010/main" val="2735548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953249"/>
          </a:xfrm>
          <a:prstGeom prst="rect">
            <a:avLst/>
          </a:prstGeom>
        </p:spPr>
      </p:pic>
      <p:sp>
        <p:nvSpPr>
          <p:cNvPr id="4" name="Lekerekített téglalap feliratnak 3"/>
          <p:cNvSpPr/>
          <p:nvPr/>
        </p:nvSpPr>
        <p:spPr>
          <a:xfrm>
            <a:off x="3779912" y="116632"/>
            <a:ext cx="3384376" cy="1440160"/>
          </a:xfrm>
          <a:prstGeom prst="wedgeRoundRectCallout">
            <a:avLst>
              <a:gd name="adj1" fmla="val 53608"/>
              <a:gd name="adj2" fmla="val 269735"/>
              <a:gd name="adj3" fmla="val 16667"/>
            </a:avLst>
          </a:prstGeom>
          <a:solidFill>
            <a:srgbClr val="FDA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Lelassulva már nyugodtan visszaléphet az urántartalmú rúdba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79712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az atomerőművekben a fűtőelempálcák</a:t>
            </a:r>
            <a:br>
              <a:rPr lang="hu-HU" dirty="0"/>
            </a:br>
            <a:r>
              <a:rPr lang="hu-HU" dirty="0"/>
              <a:t>sokkal közelebb (pár mm) vannak egymáshoz</a:t>
            </a:r>
          </a:p>
        </p:txBody>
      </p:sp>
    </p:spTree>
    <p:extLst>
      <p:ext uri="{BB962C8B-B14F-4D97-AF65-F5344CB8AC3E}">
        <p14:creationId xmlns:p14="http://schemas.microsoft.com/office/powerpoint/2010/main" val="1126039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6185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kerekített téglalap feliratnak 2"/>
          <p:cNvSpPr/>
          <p:nvPr/>
        </p:nvSpPr>
        <p:spPr>
          <a:xfrm>
            <a:off x="1007096" y="836712"/>
            <a:ext cx="8136904" cy="504056"/>
          </a:xfrm>
          <a:prstGeom prst="wedgeRoundRectCallout">
            <a:avLst>
              <a:gd name="adj1" fmla="val -38377"/>
              <a:gd name="adj2" fmla="val 189381"/>
              <a:gd name="adj3" fmla="val 16667"/>
            </a:avLst>
          </a:prstGeom>
          <a:solidFill>
            <a:srgbClr val="FECFCA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F497D"/>
                </a:solidFill>
              </a:rPr>
              <a:t>1/v törvény: a hasadás valószínűsége annál nagyobb, minél jobban lelassul a neutron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5652120" y="2852936"/>
            <a:ext cx="3491880" cy="1368152"/>
          </a:xfrm>
          <a:prstGeom prst="wedgeRoundRectCallout">
            <a:avLst>
              <a:gd name="adj1" fmla="val -89627"/>
              <a:gd name="adj2" fmla="val -136215"/>
              <a:gd name="adj3" fmla="val 16667"/>
            </a:avLst>
          </a:prstGeom>
          <a:solidFill>
            <a:srgbClr val="FECFCA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F497D"/>
                </a:solidFill>
              </a:rPr>
              <a:t>De a közepes energiára lassult neutron óriási eséllyel elnyelődik az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U-238</a:t>
            </a:r>
            <a:r>
              <a:rPr lang="hu-HU" dirty="0">
                <a:solidFill>
                  <a:srgbClr val="1F497D"/>
                </a:solidFill>
              </a:rPr>
              <a:t>-ban</a:t>
            </a:r>
            <a:br>
              <a:rPr lang="hu-HU" dirty="0">
                <a:solidFill>
                  <a:srgbClr val="1F497D"/>
                </a:solidFill>
              </a:rPr>
            </a:br>
            <a:r>
              <a:rPr lang="hu-HU" dirty="0">
                <a:solidFill>
                  <a:srgbClr val="1F497D"/>
                </a:solidFill>
              </a:rPr>
              <a:t>(rezonancia befogások)</a:t>
            </a:r>
          </a:p>
        </p:txBody>
      </p:sp>
    </p:spTree>
    <p:extLst>
      <p:ext uri="{BB962C8B-B14F-4D97-AF65-F5344CB8AC3E}">
        <p14:creationId xmlns:p14="http://schemas.microsoft.com/office/powerpoint/2010/main" val="34302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6185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kerekített téglalap feliratnak 2"/>
          <p:cNvSpPr/>
          <p:nvPr/>
        </p:nvSpPr>
        <p:spPr>
          <a:xfrm>
            <a:off x="4716016" y="836712"/>
            <a:ext cx="4320480" cy="936104"/>
          </a:xfrm>
          <a:prstGeom prst="wedgeRoundRectCallout">
            <a:avLst>
              <a:gd name="adj1" fmla="val -111352"/>
              <a:gd name="adj2" fmla="val 95438"/>
              <a:gd name="adj3" fmla="val 16667"/>
            </a:avLst>
          </a:prstGeom>
          <a:solidFill>
            <a:srgbClr val="FECFCA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F497D"/>
                </a:solidFill>
              </a:rPr>
              <a:t>A lelassult (</a:t>
            </a:r>
            <a:r>
              <a:rPr lang="hu-HU" dirty="0" err="1">
                <a:solidFill>
                  <a:srgbClr val="1F497D"/>
                </a:solidFill>
              </a:rPr>
              <a:t>termalizálódott</a:t>
            </a:r>
            <a:r>
              <a:rPr lang="hu-HU" dirty="0">
                <a:solidFill>
                  <a:srgbClr val="1F497D"/>
                </a:solidFill>
              </a:rPr>
              <a:t>) neutron</a:t>
            </a:r>
            <a:br>
              <a:rPr lang="hu-HU" dirty="0">
                <a:solidFill>
                  <a:srgbClr val="1F497D"/>
                </a:solidFill>
              </a:rPr>
            </a:br>
            <a:r>
              <a:rPr lang="hu-HU" dirty="0">
                <a:solidFill>
                  <a:srgbClr val="1F497D"/>
                </a:solidFill>
              </a:rPr>
              <a:t>már 200-szor nagyobb valószínűséggel</a:t>
            </a:r>
            <a:br>
              <a:rPr lang="hu-HU" dirty="0">
                <a:solidFill>
                  <a:srgbClr val="1F497D"/>
                </a:solidFill>
              </a:rPr>
            </a:br>
            <a:r>
              <a:rPr lang="hu-HU" dirty="0">
                <a:solidFill>
                  <a:srgbClr val="1F497D"/>
                </a:solidFill>
              </a:rPr>
              <a:t>okoz hasadást az </a:t>
            </a:r>
            <a:r>
              <a:rPr lang="hu-HU" b="1" dirty="0">
                <a:solidFill>
                  <a:srgbClr val="00B050"/>
                </a:solidFill>
              </a:rPr>
              <a:t>U-235</a:t>
            </a:r>
            <a:r>
              <a:rPr lang="hu-HU" dirty="0">
                <a:solidFill>
                  <a:srgbClr val="1F497D"/>
                </a:solidFill>
              </a:rPr>
              <a:t>-ben…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971600" y="5301208"/>
            <a:ext cx="1872208" cy="864096"/>
          </a:xfrm>
          <a:prstGeom prst="wedgeRoundRectCallout">
            <a:avLst>
              <a:gd name="adj1" fmla="val -52"/>
              <a:gd name="adj2" fmla="val -134095"/>
              <a:gd name="adj3" fmla="val 16667"/>
            </a:avLst>
          </a:prstGeom>
          <a:solidFill>
            <a:srgbClr val="FECFCA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1F497D"/>
                </a:solidFill>
              </a:rPr>
              <a:t>…mint hogy</a:t>
            </a:r>
            <a:br>
              <a:rPr lang="hu-HU" dirty="0">
                <a:solidFill>
                  <a:srgbClr val="1F497D"/>
                </a:solidFill>
              </a:rPr>
            </a:br>
            <a:r>
              <a:rPr lang="hu-HU" dirty="0">
                <a:solidFill>
                  <a:srgbClr val="1F497D"/>
                </a:solidFill>
              </a:rPr>
              <a:t>elnyelődne</a:t>
            </a:r>
            <a:br>
              <a:rPr lang="hu-HU" dirty="0">
                <a:solidFill>
                  <a:srgbClr val="1F497D"/>
                </a:solidFill>
              </a:rPr>
            </a:br>
            <a:r>
              <a:rPr lang="hu-HU" dirty="0">
                <a:solidFill>
                  <a:srgbClr val="1F497D"/>
                </a:solidFill>
              </a:rPr>
              <a:t>az </a:t>
            </a:r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U-238</a:t>
            </a:r>
            <a:r>
              <a:rPr lang="hu-HU" dirty="0">
                <a:solidFill>
                  <a:srgbClr val="1F497D"/>
                </a:solidFill>
              </a:rPr>
              <a:t>-ban.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427984" y="5445224"/>
            <a:ext cx="4456112" cy="648072"/>
          </a:xfrm>
          <a:prstGeom prst="roundRect">
            <a:avLst/>
          </a:prstGeom>
          <a:solidFill>
            <a:srgbClr val="FECFCA">
              <a:alpha val="59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dirty="0">
                <a:solidFill>
                  <a:srgbClr val="1F497D"/>
                </a:solidFill>
              </a:rPr>
              <a:t>Így már visszatérhet a 95-98 %-ban</a:t>
            </a:r>
          </a:p>
          <a:p>
            <a:pPr lvl="0" algn="ctr"/>
            <a:r>
              <a:rPr lang="hu-H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U-238 </a:t>
            </a:r>
            <a:r>
              <a:rPr lang="hu-HU" dirty="0">
                <a:solidFill>
                  <a:srgbClr val="1F497D"/>
                </a:solidFill>
              </a:rPr>
              <a:t>tartalmú fűtőelembe. </a:t>
            </a:r>
          </a:p>
        </p:txBody>
      </p:sp>
    </p:spTree>
    <p:extLst>
      <p:ext uri="{BB962C8B-B14F-4D97-AF65-F5344CB8AC3E}">
        <p14:creationId xmlns:p14="http://schemas.microsoft.com/office/powerpoint/2010/main" val="11492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4000496" y="642918"/>
            <a:ext cx="928694" cy="55007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" y="2357430"/>
            <a:ext cx="3733800" cy="2130933"/>
          </a:xfrm>
          <a:prstGeom prst="rect">
            <a:avLst/>
          </a:prstGeom>
        </p:spPr>
      </p:pic>
      <p:pic>
        <p:nvPicPr>
          <p:cNvPr id="3" name="Kép 2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83621"/>
            <a:ext cx="3733800" cy="2130933"/>
          </a:xfrm>
          <a:prstGeom prst="rect">
            <a:avLst/>
          </a:prstGeom>
        </p:spPr>
      </p:pic>
      <p:pic>
        <p:nvPicPr>
          <p:cNvPr id="4" name="Kép 3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2369637"/>
            <a:ext cx="3733800" cy="2130933"/>
          </a:xfrm>
          <a:prstGeom prst="rect">
            <a:avLst/>
          </a:prstGeom>
        </p:spPr>
      </p:pic>
      <p:pic>
        <p:nvPicPr>
          <p:cNvPr id="5" name="Kép 4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4655653"/>
            <a:ext cx="3733800" cy="2130933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V="1">
            <a:off x="3857620" y="1844824"/>
            <a:ext cx="858396" cy="101267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872219" y="4018544"/>
            <a:ext cx="843797" cy="9226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3859372" y="3429099"/>
            <a:ext cx="856644" cy="600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67544" y="558924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>
                <a:solidFill>
                  <a:schemeClr val="accent1">
                    <a:lumMod val="75000"/>
                  </a:schemeClr>
                </a:solidFill>
              </a:rPr>
              <a:t>neutronokat lassító közeg</a:t>
            </a:r>
          </a:p>
          <a:p>
            <a:pPr algn="ctr"/>
            <a:r>
              <a:rPr lang="hu-HU" sz="2000" b="1">
                <a:solidFill>
                  <a:schemeClr val="accent1">
                    <a:lumMod val="75000"/>
                  </a:schemeClr>
                </a:solidFill>
              </a:rPr>
              <a:t>„moderátor”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3203848" y="5082334"/>
            <a:ext cx="653772" cy="5069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611560" y="972000"/>
            <a:ext cx="28210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>
                <a:solidFill>
                  <a:srgbClr val="002060"/>
                </a:solidFill>
              </a:rPr>
              <a:t>Az </a:t>
            </a:r>
            <a:r>
              <a:rPr lang="hu-HU" sz="2200" b="1">
                <a:solidFill>
                  <a:srgbClr val="00B050"/>
                </a:solidFill>
              </a:rPr>
              <a:t>U-235</a:t>
            </a:r>
            <a:r>
              <a:rPr lang="hu-HU" sz="2200">
                <a:solidFill>
                  <a:srgbClr val="002060"/>
                </a:solidFill>
              </a:rPr>
              <a:t> hasadásos</a:t>
            </a:r>
          </a:p>
          <a:p>
            <a:pPr algn="ctr"/>
            <a:r>
              <a:rPr lang="hu-HU" sz="2200">
                <a:solidFill>
                  <a:srgbClr val="002060"/>
                </a:solidFill>
              </a:rPr>
              <a:t>láncreakciója</a:t>
            </a:r>
          </a:p>
          <a:p>
            <a:pPr algn="ctr"/>
            <a:r>
              <a:rPr lang="hu-HU" sz="2200">
                <a:solidFill>
                  <a:srgbClr val="002060"/>
                </a:solidFill>
              </a:rPr>
              <a:t>továbbfejlesztve</a:t>
            </a:r>
            <a:endParaRPr lang="hu-HU" sz="2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4000496" y="642918"/>
            <a:ext cx="928694" cy="55007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" y="2357430"/>
            <a:ext cx="3733800" cy="2130933"/>
          </a:xfrm>
          <a:prstGeom prst="rect">
            <a:avLst/>
          </a:prstGeom>
        </p:spPr>
      </p:pic>
      <p:pic>
        <p:nvPicPr>
          <p:cNvPr id="3" name="Kép 2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83621"/>
            <a:ext cx="3733800" cy="2130933"/>
          </a:xfrm>
          <a:prstGeom prst="rect">
            <a:avLst/>
          </a:prstGeom>
        </p:spPr>
      </p:pic>
      <p:pic>
        <p:nvPicPr>
          <p:cNvPr id="4" name="Kép 3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2369637"/>
            <a:ext cx="3733800" cy="2130933"/>
          </a:xfrm>
          <a:prstGeom prst="rect">
            <a:avLst/>
          </a:prstGeom>
        </p:spPr>
      </p:pic>
      <p:pic>
        <p:nvPicPr>
          <p:cNvPr id="5" name="Kép 4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56" y="4655653"/>
            <a:ext cx="3733800" cy="2130933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V="1">
            <a:off x="3857620" y="1844824"/>
            <a:ext cx="858396" cy="101267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872219" y="4018544"/>
            <a:ext cx="843797" cy="9226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3859372" y="3429099"/>
            <a:ext cx="856644" cy="600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67544" y="558924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>
                <a:solidFill>
                  <a:schemeClr val="accent1">
                    <a:lumMod val="75000"/>
                  </a:schemeClr>
                </a:solidFill>
              </a:rPr>
              <a:t>neutronokat lassító közeg</a:t>
            </a:r>
          </a:p>
          <a:p>
            <a:pPr algn="ctr"/>
            <a:r>
              <a:rPr lang="hu-HU" sz="2000" b="1">
                <a:solidFill>
                  <a:schemeClr val="accent1">
                    <a:lumMod val="75000"/>
                  </a:schemeClr>
                </a:solidFill>
              </a:rPr>
              <a:t>„moderátor”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3203848" y="5082334"/>
            <a:ext cx="653772" cy="5069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611560" y="972000"/>
            <a:ext cx="28210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>
                <a:solidFill>
                  <a:srgbClr val="002060"/>
                </a:solidFill>
              </a:rPr>
              <a:t>Az </a:t>
            </a:r>
            <a:r>
              <a:rPr lang="hu-HU" sz="2200" b="1">
                <a:solidFill>
                  <a:srgbClr val="00B050"/>
                </a:solidFill>
              </a:rPr>
              <a:t>U-235</a:t>
            </a:r>
            <a:r>
              <a:rPr lang="hu-HU" sz="2200">
                <a:solidFill>
                  <a:srgbClr val="002060"/>
                </a:solidFill>
              </a:rPr>
              <a:t> hasadásos</a:t>
            </a:r>
          </a:p>
          <a:p>
            <a:pPr algn="ctr"/>
            <a:r>
              <a:rPr lang="hu-HU" sz="2200">
                <a:solidFill>
                  <a:srgbClr val="002060"/>
                </a:solidFill>
              </a:rPr>
              <a:t>láncreakciója</a:t>
            </a:r>
          </a:p>
          <a:p>
            <a:pPr algn="ctr"/>
            <a:r>
              <a:rPr lang="hu-HU" sz="2200">
                <a:solidFill>
                  <a:srgbClr val="002060"/>
                </a:solidFill>
              </a:rPr>
              <a:t>még tovább fejlesztve</a:t>
            </a:r>
            <a:endParaRPr lang="hu-HU" sz="2200"/>
          </a:p>
        </p:txBody>
      </p:sp>
      <p:pic>
        <p:nvPicPr>
          <p:cNvPr id="972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4131840"/>
            <a:ext cx="432048" cy="403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83568" y="1886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>
                <a:solidFill>
                  <a:srgbClr val="204C25"/>
                </a:solidFill>
              </a:rPr>
              <a:t>neutront elnyelő kontrollrúd  →</a:t>
            </a:r>
          </a:p>
        </p:txBody>
      </p:sp>
    </p:spTree>
    <p:extLst>
      <p:ext uri="{BB962C8B-B14F-4D97-AF65-F5344CB8AC3E}">
        <p14:creationId xmlns:p14="http://schemas.microsoft.com/office/powerpoint/2010/main" val="40780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29047E-7 L -4.16667E-6 0.576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360803"/>
              </p:ext>
            </p:extLst>
          </p:nvPr>
        </p:nvGraphicFramePr>
        <p:xfrm>
          <a:off x="179512" y="692696"/>
          <a:ext cx="896448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</a:t>
            </a:r>
            <a:r>
              <a:rPr lang="hu-HU" dirty="0">
                <a:solidFill>
                  <a:srgbClr val="FF0000"/>
                </a:solidFill>
              </a:rPr>
              <a:t>hőerőművek</a:t>
            </a:r>
            <a:r>
              <a:rPr lang="hu-HU" dirty="0"/>
              <a:t> részesedése a világ villamosenergia-termelésében (2011)</a:t>
            </a:r>
          </a:p>
        </p:txBody>
      </p:sp>
    </p:spTree>
    <p:extLst>
      <p:ext uri="{BB962C8B-B14F-4D97-AF65-F5344CB8AC3E}">
        <p14:creationId xmlns:p14="http://schemas.microsoft.com/office/powerpoint/2010/main" val="255631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nhomogen.gif"/>
          <p:cNvPicPr>
            <a:picLocks noChangeAspect="1"/>
          </p:cNvPicPr>
          <p:nvPr/>
        </p:nvPicPr>
        <p:blipFill rotWithShape="1">
          <a:blip r:embed="rId2"/>
          <a:srcRect t="16019" b="-935"/>
          <a:stretch/>
        </p:blipFill>
        <p:spPr>
          <a:xfrm>
            <a:off x="1595544" y="1269296"/>
            <a:ext cx="6000792" cy="4824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24206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A víz egyúttal elvezeti a fejlődő hőt,</a:t>
            </a:r>
          </a:p>
          <a:p>
            <a:pPr algn="ctr"/>
            <a:endParaRPr lang="hu-HU" sz="600">
              <a:solidFill>
                <a:srgbClr val="002060"/>
              </a:solidFill>
            </a:endParaRPr>
          </a:p>
          <a:p>
            <a:pPr algn="ctr"/>
            <a:r>
              <a:rPr lang="hu-HU">
                <a:solidFill>
                  <a:srgbClr val="002060"/>
                </a:solidFill>
              </a:rPr>
              <a:t>→ hűtőközeg is egyben</a:t>
            </a:r>
            <a:endParaRPr lang="hu-HU"/>
          </a:p>
        </p:txBody>
      </p:sp>
      <p:sp>
        <p:nvSpPr>
          <p:cNvPr id="4" name="Robbanás 2 3"/>
          <p:cNvSpPr/>
          <p:nvPr/>
        </p:nvSpPr>
        <p:spPr>
          <a:xfrm>
            <a:off x="6804248" y="4653136"/>
            <a:ext cx="2088232" cy="1800200"/>
          </a:xfrm>
          <a:prstGeom prst="irregularSeal2">
            <a:avLst/>
          </a:prstGeom>
          <a:solidFill>
            <a:srgbClr val="C2D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380312" y="530120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</a:rPr>
              <a:t>2in1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7436679"/>
              </p:ext>
            </p:extLst>
          </p:nvPr>
        </p:nvGraphicFramePr>
        <p:xfrm>
          <a:off x="1571604" y="928670"/>
          <a:ext cx="6000792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85752" y="4943315"/>
            <a:ext cx="307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„könnyűvíz”</a:t>
            </a:r>
          </a:p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tisztított csapvíz</a:t>
            </a:r>
          </a:p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hu-HU" baseline="-2500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u-HU">
                <a:solidFill>
                  <a:schemeClr val="tx2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786610" y="2925545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„nehézvíz”</a:t>
            </a:r>
          </a:p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hu-HU" baseline="-2500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u-HU">
                <a:solidFill>
                  <a:schemeClr val="tx2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072198" y="178253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grafit</a:t>
            </a:r>
          </a:p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C – szén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71736" y="428604"/>
            <a:ext cx="398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>
                <a:solidFill>
                  <a:srgbClr val="002060"/>
                </a:solidFill>
              </a:rPr>
              <a:t>Moderátorok összehasonlítása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7328"/>
              </p:ext>
            </p:extLst>
          </p:nvPr>
        </p:nvGraphicFramePr>
        <p:xfrm>
          <a:off x="928661" y="1357297"/>
          <a:ext cx="7215238" cy="4572034"/>
        </p:xfrm>
        <a:graphic>
          <a:graphicData uri="http://schemas.openxmlformats.org/drawingml/2006/table">
            <a:tbl>
              <a:tblPr/>
              <a:tblGrid>
                <a:gridCol w="173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1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Moderátor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Elnyelődésig elért átlagos távolság (cm)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neutron az energiájának hány %-át veszíti el egy ütközésben átlagosan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Hány ütközés lassítja le a gyorsneutront „teljesen” (</a:t>
                      </a:r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termalizáció</a:t>
                      </a:r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víz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nehézvíz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grafit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286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</a:rPr>
              <a:t>Neutron maximális mozgási energia vesztesége</a:t>
            </a:r>
            <a:br>
              <a:rPr lang="hu-HU" sz="2400" dirty="0">
                <a:solidFill>
                  <a:srgbClr val="002060"/>
                </a:solidFill>
              </a:rPr>
            </a:br>
            <a:r>
              <a:rPr lang="hu-HU" sz="2400" dirty="0">
                <a:solidFill>
                  <a:srgbClr val="002060"/>
                </a:solidFill>
              </a:rPr>
              <a:t>rugalmas ütközés esetén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1723603"/>
            <a:ext cx="66579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33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ktiv-zona-szerkeze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36777"/>
            <a:ext cx="6572296" cy="469261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83568" y="47667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A láncreakciót a neutronokon keresztül szabályozzuk:</a:t>
            </a:r>
          </a:p>
        </p:txBody>
      </p:sp>
      <p:sp>
        <p:nvSpPr>
          <p:cNvPr id="4" name="Téglalap 3"/>
          <p:cNvSpPr/>
          <p:nvPr/>
        </p:nvSpPr>
        <p:spPr>
          <a:xfrm>
            <a:off x="5329662" y="864000"/>
            <a:ext cx="320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002060"/>
                </a:solidFill>
              </a:rPr>
              <a:t>elnyeletjük</a:t>
            </a:r>
            <a:r>
              <a:rPr lang="hu-HU" dirty="0">
                <a:solidFill>
                  <a:srgbClr val="002060"/>
                </a:solidFill>
              </a:rPr>
              <a:t> (</a:t>
            </a:r>
            <a:r>
              <a:rPr lang="hu-HU" dirty="0" err="1">
                <a:solidFill>
                  <a:srgbClr val="002060"/>
                </a:solidFill>
              </a:rPr>
              <a:t>szabályozórudakkal</a:t>
            </a:r>
            <a:r>
              <a:rPr lang="hu-HU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" name="Téglalap 4"/>
          <p:cNvSpPr/>
          <p:nvPr/>
        </p:nvSpPr>
        <p:spPr>
          <a:xfrm>
            <a:off x="5329662" y="324000"/>
            <a:ext cx="254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2060"/>
                </a:solidFill>
              </a:rPr>
              <a:t>lelassítjuk (moderátorral)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4355976" y="857232"/>
            <a:ext cx="857256" cy="142876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4355976" y="571480"/>
            <a:ext cx="857256" cy="142876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6024" y="1052736"/>
            <a:ext cx="241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Ha egy neutron ütközik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a moderátor egy atommagjával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2555776" y="1214422"/>
            <a:ext cx="1285884" cy="2127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2555776" y="1571612"/>
            <a:ext cx="1285884" cy="2857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3913098" y="987966"/>
            <a:ext cx="307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lelassul tőle (ez a kívánt hatás)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912536" y="1714488"/>
            <a:ext cx="392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elnyelődik benne (ez káros mellékhatás)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0" y="18125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>
                <a:solidFill>
                  <a:srgbClr val="C00000"/>
                </a:solidFill>
              </a:rPr>
              <a:t>A moderátor sem tökéletes</a:t>
            </a:r>
          </a:p>
        </p:txBody>
      </p:sp>
      <p:pic>
        <p:nvPicPr>
          <p:cNvPr id="14" name="Kép 13" descr="600px-Symbol_OK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928670"/>
            <a:ext cx="428628" cy="428628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7739666" y="1628800"/>
            <a:ext cx="1224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neutron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>veszteség!</a:t>
            </a:r>
            <a:r>
              <a:rPr lang="hu-HU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2" name="Kép 11" descr="medals1_610x504.jpg"/>
          <p:cNvPicPr>
            <a:picLocks noChangeAspect="1"/>
          </p:cNvPicPr>
          <p:nvPr/>
        </p:nvPicPr>
        <p:blipFill>
          <a:blip r:embed="rId3"/>
          <a:srcRect t="43307"/>
          <a:stretch>
            <a:fillRect/>
          </a:stretch>
        </p:blipFill>
        <p:spPr>
          <a:xfrm>
            <a:off x="2786050" y="4212135"/>
            <a:ext cx="3714776" cy="1717195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0" y="37147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Moderátorok dobogója a neutronelnyelés alapján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000496" y="600076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„nehézvíz”</a:t>
            </a:r>
          </a:p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hu-HU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3071802" y="600076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grafit</a:t>
            </a:r>
          </a:p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C – szén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072066" y="600076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„könnyűvíz”</a:t>
            </a:r>
          </a:p>
          <a:p>
            <a:pPr algn="ctr"/>
            <a:r>
              <a:rPr lang="hu-HU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hu-HU" baseline="-2500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u-HU">
                <a:solidFill>
                  <a:schemeClr val="tx2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95536" y="24208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Ha a moderátor elnyelésével együtt az összes neutronelnyelés már túl sok,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>
                <a:solidFill>
                  <a:srgbClr val="002060"/>
                </a:solidFill>
              </a:rPr>
              <a:t>esetleg nem marad majd elég neutron a láncreakció fenntartására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a jó moderátor csak kevéssé nyelheti a neutronokat</a:t>
            </a:r>
            <a:endParaRPr lang="hu-HU" dirty="0"/>
          </a:p>
        </p:txBody>
      </p:sp>
      <p:sp>
        <p:nvSpPr>
          <p:cNvPr id="3" name="Lekerekített téglalap feliratnak 2"/>
          <p:cNvSpPr/>
          <p:nvPr/>
        </p:nvSpPr>
        <p:spPr>
          <a:xfrm>
            <a:off x="5214942" y="2276872"/>
            <a:ext cx="3533522" cy="1437880"/>
          </a:xfrm>
          <a:prstGeom prst="wedgeRoundRectCallout">
            <a:avLst>
              <a:gd name="adj1" fmla="val -61087"/>
              <a:gd name="adj2" fmla="val 1437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00000"/>
                </a:solidFill>
              </a:rPr>
              <a:t>A nehézvíz ára sajnos borsos:</a:t>
            </a:r>
            <a:br>
              <a:rPr lang="hu-HU" dirty="0">
                <a:solidFill>
                  <a:srgbClr val="C00000"/>
                </a:solidFill>
              </a:rPr>
            </a:br>
            <a:r>
              <a:rPr lang="hu-HU" dirty="0">
                <a:solidFill>
                  <a:srgbClr val="C00000"/>
                </a:solidFill>
              </a:rPr>
              <a:t>kb. 700 USD/kg</a:t>
            </a:r>
            <a:br>
              <a:rPr lang="hu-HU" dirty="0">
                <a:solidFill>
                  <a:srgbClr val="C00000"/>
                </a:solidFill>
              </a:rPr>
            </a:br>
            <a:r>
              <a:rPr lang="hu-HU" dirty="0">
                <a:solidFill>
                  <a:srgbClr val="C00000"/>
                </a:solidFill>
              </a:rPr>
              <a:t>ami 160.000 Ft/kg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28926" y="21429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>
                <a:solidFill>
                  <a:schemeClr val="tx2">
                    <a:lumMod val="50000"/>
                  </a:schemeClr>
                </a:solidFill>
              </a:rPr>
              <a:t>Láncreakció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2643175" y="764704"/>
            <a:ext cx="920713" cy="5278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785786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Szabályozatlan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000628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Szabályozott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14282" y="192880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egyre több neutron</a:t>
            </a:r>
          </a:p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egyre több hasadás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500562" y="192880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a keletkező 2-3 neutronból</a:t>
            </a:r>
          </a:p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csak 1 okoz újabb hasadást</a:t>
            </a:r>
          </a:p>
        </p:txBody>
      </p:sp>
      <p:pic>
        <p:nvPicPr>
          <p:cNvPr id="13" name="Kép 12" descr="contr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000386"/>
            <a:ext cx="3524250" cy="200025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5143504" y="50006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neutront elnyelő rudakkal</a:t>
            </a:r>
          </a:p>
        </p:txBody>
      </p:sp>
      <p:pic>
        <p:nvPicPr>
          <p:cNvPr id="16" name="Kép 15" descr="lancre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57" y="2780928"/>
            <a:ext cx="3171825" cy="25241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Kép 16" descr="atombom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466" y="5160668"/>
            <a:ext cx="1243584" cy="1554480"/>
          </a:xfrm>
          <a:prstGeom prst="rect">
            <a:avLst/>
          </a:prstGeom>
        </p:spPr>
      </p:pic>
      <p:pic>
        <p:nvPicPr>
          <p:cNvPr id="18" name="Kép 17" descr="nuclear_power_plan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598" y="5422986"/>
            <a:ext cx="1737360" cy="1292162"/>
          </a:xfrm>
          <a:prstGeom prst="rect">
            <a:avLst/>
          </a:prstGeom>
        </p:spPr>
      </p:pic>
      <p:cxnSp>
        <p:nvCxnSpPr>
          <p:cNvPr id="15" name="Egyenes összekötő nyíllal 14"/>
          <p:cNvCxnSpPr/>
          <p:nvPr/>
        </p:nvCxnSpPr>
        <p:spPr>
          <a:xfrm>
            <a:off x="5436097" y="764704"/>
            <a:ext cx="864095" cy="5278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uclear_power_pla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68849"/>
            <a:ext cx="4248472" cy="315980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7544" y="465313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Megjegyzés: az atomerőművek és minden hőerőmű jellegzetes,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széles hűtőtornyiból felszálló fehér „füst” nem égéstermék, nem mérges gázokból áll, hanem csupán teljesen ártalmatlan vízpára.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Ettől még jól lehet vizuálisan hatni vele: mintha sunyi módon,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fehér báránybőrbe (bárányfelhőbe) bújva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okádna hatalmas mennyiségben valami lassan ölő mérget a légkörbe.</a:t>
            </a:r>
          </a:p>
        </p:txBody>
      </p:sp>
    </p:spTree>
    <p:extLst>
      <p:ext uri="{BB962C8B-B14F-4D97-AF65-F5344CB8AC3E}">
        <p14:creationId xmlns:p14="http://schemas.microsoft.com/office/powerpoint/2010/main" val="35495389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99" y="188640"/>
            <a:ext cx="5853221" cy="440929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39552" y="486916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Neutron hatására az U-238 </a:t>
            </a:r>
            <a:r>
              <a:rPr lang="hu-HU" b="1" dirty="0">
                <a:solidFill>
                  <a:srgbClr val="0000FF"/>
                </a:solidFill>
              </a:rPr>
              <a:t>hasadási</a:t>
            </a:r>
            <a:r>
              <a:rPr lang="hu-HU" dirty="0"/>
              <a:t> és </a:t>
            </a:r>
            <a:r>
              <a:rPr lang="hu-HU" b="1" dirty="0">
                <a:solidFill>
                  <a:srgbClr val="F6140E"/>
                </a:solidFill>
              </a:rPr>
              <a:t>elnyelési</a:t>
            </a:r>
            <a:r>
              <a:rPr lang="hu-HU" dirty="0"/>
              <a:t> hatáskeresztmetszete</a:t>
            </a:r>
            <a:br>
              <a:rPr lang="hu-HU" dirty="0"/>
            </a:br>
            <a:r>
              <a:rPr lang="hu-HU" dirty="0"/>
              <a:t>a neutron energiájának függvényében</a:t>
            </a:r>
          </a:p>
        </p:txBody>
      </p:sp>
      <p:sp>
        <p:nvSpPr>
          <p:cNvPr id="2" name="Téglalap 1"/>
          <p:cNvSpPr/>
          <p:nvPr/>
        </p:nvSpPr>
        <p:spPr>
          <a:xfrm>
            <a:off x="539552" y="55172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</a:t>
            </a:r>
            <a:r>
              <a:rPr lang="hu-HU" b="1" dirty="0">
                <a:solidFill>
                  <a:srgbClr val="0000FF"/>
                </a:solidFill>
              </a:rPr>
              <a:t>hasadás</a:t>
            </a:r>
            <a:r>
              <a:rPr lang="hu-HU" dirty="0"/>
              <a:t> csak igen nagy (&gt; </a:t>
            </a:r>
            <a:r>
              <a:rPr lang="hu-HU" dirty="0" err="1"/>
              <a:t>MeV</a:t>
            </a:r>
            <a:r>
              <a:rPr lang="hu-HU" dirty="0"/>
              <a:t>) energiák esetén valószínűbb, mint az </a:t>
            </a:r>
            <a:r>
              <a:rPr lang="hu-HU" b="1" dirty="0">
                <a:solidFill>
                  <a:srgbClr val="F6140E"/>
                </a:solidFill>
              </a:rPr>
              <a:t>elnyelés</a:t>
            </a:r>
            <a:r>
              <a:rPr lang="hu-HU" dirty="0"/>
              <a:t>.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8244408" y="5733256"/>
            <a:ext cx="432048" cy="0"/>
          </a:xfrm>
          <a:prstGeom prst="line">
            <a:avLst/>
          </a:prstGeom>
          <a:ln w="25400">
            <a:solidFill>
              <a:srgbClr val="204C2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8676456" y="1628800"/>
            <a:ext cx="0" cy="4073098"/>
          </a:xfrm>
          <a:prstGeom prst="line">
            <a:avLst/>
          </a:prstGeom>
          <a:ln w="25400">
            <a:solidFill>
              <a:srgbClr val="204C2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10800000">
            <a:off x="7812360" y="1628800"/>
            <a:ext cx="864096" cy="0"/>
          </a:xfrm>
          <a:prstGeom prst="line">
            <a:avLst/>
          </a:prstGeom>
          <a:ln w="25400">
            <a:solidFill>
              <a:srgbClr val="204C2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6588224" y="1124744"/>
            <a:ext cx="1008112" cy="1008112"/>
          </a:xfrm>
          <a:prstGeom prst="ellipse">
            <a:avLst/>
          </a:prstGeom>
          <a:noFill/>
          <a:ln>
            <a:solidFill>
              <a:srgbClr val="204C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323528" y="587727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fejlesztési fázisban lévő ún. gyorsreaktorok ezt az effektust próbálják kihasználni, ugyanis a jelenlegi energiatermelés a földi uránkészletek 99,3 %-át adó U-238-et érdemben nem használja: a létező atomerőművek mindegyike csak a 0,7 %-nyi U-235 hasadását hasznosítja.</a:t>
            </a:r>
          </a:p>
        </p:txBody>
      </p:sp>
    </p:spTree>
    <p:extLst>
      <p:ext uri="{BB962C8B-B14F-4D97-AF65-F5344CB8AC3E}">
        <p14:creationId xmlns:p14="http://schemas.microsoft.com/office/powerpoint/2010/main" val="4170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9379"/>
            <a:ext cx="15668625" cy="11434763"/>
          </a:xfrm>
          <a:prstGeom prst="rect">
            <a:avLst/>
          </a:prstGeom>
        </p:spPr>
      </p:pic>
      <p:pic>
        <p:nvPicPr>
          <p:cNvPr id="3" name="Kép 2" descr="paksi-reaktortartaly.jpg"/>
          <p:cNvPicPr>
            <a:picLocks noChangeAspect="1"/>
          </p:cNvPicPr>
          <p:nvPr/>
        </p:nvPicPr>
        <p:blipFill rotWithShape="1">
          <a:blip r:embed="rId3"/>
          <a:srcRect l="16666" r="20242"/>
          <a:stretch/>
        </p:blipFill>
        <p:spPr>
          <a:xfrm>
            <a:off x="683568" y="1451335"/>
            <a:ext cx="1848804" cy="42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osszehasonlitas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76" y="-1"/>
            <a:ext cx="5796136" cy="429309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32048" y="5230941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Egy-egy paksi reaktor esetén: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051720" y="496800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az aktív zónában</a:t>
            </a:r>
            <a:br>
              <a:rPr lang="hu-HU">
                <a:solidFill>
                  <a:schemeClr val="tx2">
                    <a:lumMod val="50000"/>
                  </a:schemeClr>
                </a:solidFill>
              </a:rPr>
            </a:br>
            <a:r>
              <a:rPr lang="hu-HU">
                <a:solidFill>
                  <a:schemeClr val="tx2">
                    <a:lumMod val="50000"/>
                  </a:schemeClr>
                </a:solidFill>
              </a:rPr>
              <a:t>felszabaduló hő</a:t>
            </a:r>
            <a:br>
              <a:rPr lang="hu-HU">
                <a:solidFill>
                  <a:schemeClr val="tx2">
                    <a:lumMod val="50000"/>
                  </a:schemeClr>
                </a:solidFill>
              </a:rPr>
            </a:br>
            <a:r>
              <a:rPr lang="hu-HU">
                <a:solidFill>
                  <a:schemeClr val="tx2">
                    <a:lumMod val="50000"/>
                  </a:schemeClr>
                </a:solidFill>
              </a:rPr>
              <a:t>teljesítménye:</a:t>
            </a:r>
            <a:br>
              <a:rPr lang="hu-HU">
                <a:solidFill>
                  <a:schemeClr val="tx2">
                    <a:lumMod val="50000"/>
                  </a:schemeClr>
                </a:solidFill>
              </a:rPr>
            </a:br>
            <a:r>
              <a:rPr lang="hu-HU">
                <a:solidFill>
                  <a:schemeClr val="tx2">
                    <a:lumMod val="50000"/>
                  </a:schemeClr>
                </a:solidFill>
              </a:rPr>
              <a:t>1485 MW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04248" y="496800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a hálózatba táplált</a:t>
            </a:r>
            <a:br>
              <a:rPr lang="hu-HU">
                <a:solidFill>
                  <a:schemeClr val="tx2">
                    <a:lumMod val="50000"/>
                  </a:schemeClr>
                </a:solidFill>
              </a:rPr>
            </a:br>
            <a:r>
              <a:rPr lang="hu-HU">
                <a:solidFill>
                  <a:schemeClr val="tx2">
                    <a:lumMod val="50000"/>
                  </a:schemeClr>
                </a:solidFill>
              </a:rPr>
              <a:t>villamosenergia</a:t>
            </a:r>
            <a:br>
              <a:rPr lang="hu-HU">
                <a:solidFill>
                  <a:schemeClr val="tx2">
                    <a:lumMod val="50000"/>
                  </a:schemeClr>
                </a:solidFill>
              </a:rPr>
            </a:br>
            <a:r>
              <a:rPr lang="hu-HU">
                <a:solidFill>
                  <a:schemeClr val="tx2">
                    <a:lumMod val="50000"/>
                  </a:schemeClr>
                </a:solidFill>
              </a:rPr>
              <a:t>teljesítménye:</a:t>
            </a:r>
            <a:br>
              <a:rPr lang="hu-HU">
                <a:solidFill>
                  <a:schemeClr val="tx2">
                    <a:lumMod val="50000"/>
                  </a:schemeClr>
                </a:solidFill>
              </a:rPr>
            </a:br>
            <a:r>
              <a:rPr lang="hu-HU">
                <a:solidFill>
                  <a:schemeClr val="tx2">
                    <a:lumMod val="50000"/>
                  </a:schemeClr>
                </a:solidFill>
              </a:rPr>
              <a:t>500 MW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572000" y="602302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>
                <a:solidFill>
                  <a:schemeClr val="tx2">
                    <a:lumMod val="50000"/>
                  </a:schemeClr>
                </a:solidFill>
              </a:rPr>
              <a:t>hatásfok:</a:t>
            </a:r>
            <a:br>
              <a:rPr lang="hu-HU" b="1">
                <a:solidFill>
                  <a:schemeClr val="tx2">
                    <a:lumMod val="50000"/>
                  </a:schemeClr>
                </a:solidFill>
              </a:rPr>
            </a:br>
            <a:r>
              <a:rPr lang="el-GR" b="1">
                <a:solidFill>
                  <a:schemeClr val="tx2">
                    <a:lumMod val="50000"/>
                  </a:schemeClr>
                </a:solidFill>
              </a:rPr>
              <a:t>η</a:t>
            </a:r>
            <a:r>
              <a:rPr lang="hu-HU" b="1">
                <a:solidFill>
                  <a:schemeClr val="tx2">
                    <a:lumMod val="50000"/>
                  </a:schemeClr>
                </a:solidFill>
              </a:rPr>
              <a:t> = 34 %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3923928" y="4509120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8100392" y="4437112"/>
            <a:ext cx="144016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560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ver-440_213reaktor.jpg"/>
          <p:cNvPicPr>
            <a:picLocks noChangeAspect="1"/>
          </p:cNvPicPr>
          <p:nvPr/>
        </p:nvPicPr>
        <p:blipFill rotWithShape="1">
          <a:blip r:embed="rId2" cstate="print"/>
          <a:srcRect r="9797"/>
          <a:stretch/>
        </p:blipFill>
        <p:spPr>
          <a:xfrm>
            <a:off x="-36512" y="0"/>
            <a:ext cx="349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455488" y="620688"/>
            <a:ext cx="568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urán-dioxid (UO</a:t>
            </a:r>
            <a:r>
              <a:rPr lang="hu-HU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 üzemanyag pasztillák 7,6 mm külső átmérőjű és 9 mm hosszú hengerek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(középen 1,6 mm átmérőjű belső üreggel)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Minden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fűtőelempálca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2,5 m hosszú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(bennük 276 db pasztilla)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Minden kazettában 126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fűtőelempálca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van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aktív zónában 312 üzemanyag kazetta van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(összesen 39.312 db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fűtőelempálca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Reaktoronként összesen 46,7 tonna UO</a:t>
            </a:r>
            <a:r>
              <a:rPr lang="hu-HU" baseline="-25000" dirty="0">
                <a:solidFill>
                  <a:schemeClr val="tx2">
                    <a:lumMod val="50000"/>
                  </a:schemeClr>
                </a:solidFill>
              </a:rPr>
              <a:t>2 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üzemanyag (41,2 tonna urán, amiből 1,2 tonna a hasadó 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235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U)</a:t>
            </a:r>
          </a:p>
        </p:txBody>
      </p:sp>
      <p:sp>
        <p:nvSpPr>
          <p:cNvPr id="10" name="Téglalap 9"/>
          <p:cNvSpPr/>
          <p:nvPr/>
        </p:nvSpPr>
        <p:spPr>
          <a:xfrm>
            <a:off x="5040264" y="188640"/>
            <a:ext cx="3044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Egy paksi blokk aktív zónája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88" y="3645024"/>
            <a:ext cx="3349411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aksi-reaktortarta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64821"/>
            <a:ext cx="3962842" cy="579313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786314" y="128586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Az egyik paksi reaktor (blokk)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>
                <a:solidFill>
                  <a:srgbClr val="002060"/>
                </a:solidFill>
              </a:rPr>
              <a:t>acél reaktortartálya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857884" y="300037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002060"/>
                </a:solidFill>
              </a:rPr>
              <a:t>Annyi hőt termel, mint</a:t>
            </a:r>
          </a:p>
          <a:p>
            <a:r>
              <a:rPr lang="hu-HU">
                <a:solidFill>
                  <a:srgbClr val="002060"/>
                </a:solidFill>
              </a:rPr>
              <a:t>300 000 db gázkonvektor</a:t>
            </a:r>
          </a:p>
        </p:txBody>
      </p:sp>
      <p:pic>
        <p:nvPicPr>
          <p:cNvPr id="7" name="Kép 6" descr="elado_hasznalt_kemenyes_lemez_gazkonvektor_feg_konvektor_rt_f_850_p_kemenybe_kotheto_foldgazas_varosi_vezetekes_gazas_konvektor_jo_allapotu_kitunoen_mukodik_feher_bukonvek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849276"/>
            <a:ext cx="3357586" cy="251819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>
            <a:off x="4932040" y="3356992"/>
            <a:ext cx="7920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2"/>
            <a:ext cx="9144000" cy="68648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788024" y="6300028"/>
            <a:ext cx="435597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>
                <a:solidFill>
                  <a:schemeClr val="tx2">
                    <a:lumMod val="50000"/>
                  </a:schemeClr>
                </a:solidFill>
              </a:rPr>
              <a:t>egy paksi kisnyomású gőzturbina forgórésze</a:t>
            </a:r>
          </a:p>
        </p:txBody>
      </p:sp>
    </p:spTree>
    <p:extLst>
      <p:ext uri="{BB962C8B-B14F-4D97-AF65-F5344CB8AC3E}">
        <p14:creationId xmlns:p14="http://schemas.microsoft.com/office/powerpoint/2010/main" val="302991897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19644</TotalTime>
  <Words>1781</Words>
  <Application>Microsoft Office PowerPoint</Application>
  <PresentationFormat>Diavetítés a képernyőre (4:3 oldalarány)</PresentationFormat>
  <Paragraphs>382</Paragraphs>
  <Slides>70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6" baseType="lpstr">
      <vt:lpstr>Arial</vt:lpstr>
      <vt:lpstr>Book Antiqua</vt:lpstr>
      <vt:lpstr>Bookman Old Style</vt:lpstr>
      <vt:lpstr>Calibri</vt:lpstr>
      <vt:lpstr>Jokerman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WXPEE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csernobili reaktorbaleset</dc:title>
  <dc:creator>MS-USER</dc:creator>
  <cp:lastModifiedBy>Ádám Balázs</cp:lastModifiedBy>
  <cp:revision>1294</cp:revision>
  <dcterms:created xsi:type="dcterms:W3CDTF">2009-06-27T14:05:18Z</dcterms:created>
  <dcterms:modified xsi:type="dcterms:W3CDTF">2020-02-11T22:04:31Z</dcterms:modified>
</cp:coreProperties>
</file>