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7"/>
  </p:notesMasterIdLst>
  <p:handoutMasterIdLst>
    <p:handoutMasterId r:id="rId148"/>
  </p:handoutMasterIdLst>
  <p:sldIdLst>
    <p:sldId id="391" r:id="rId2"/>
    <p:sldId id="495" r:id="rId3"/>
    <p:sldId id="535" r:id="rId4"/>
    <p:sldId id="537" r:id="rId5"/>
    <p:sldId id="534" r:id="rId6"/>
    <p:sldId id="423" r:id="rId7"/>
    <p:sldId id="424" r:id="rId8"/>
    <p:sldId id="600" r:id="rId9"/>
    <p:sldId id="601" r:id="rId10"/>
    <p:sldId id="602" r:id="rId11"/>
    <p:sldId id="425" r:id="rId12"/>
    <p:sldId id="426" r:id="rId13"/>
    <p:sldId id="427" r:id="rId14"/>
    <p:sldId id="428" r:id="rId15"/>
    <p:sldId id="429" r:id="rId16"/>
    <p:sldId id="575" r:id="rId17"/>
    <p:sldId id="669" r:id="rId18"/>
    <p:sldId id="670" r:id="rId19"/>
    <p:sldId id="671" r:id="rId20"/>
    <p:sldId id="672" r:id="rId21"/>
    <p:sldId id="673" r:id="rId22"/>
    <p:sldId id="674" r:id="rId23"/>
    <p:sldId id="675" r:id="rId24"/>
    <p:sldId id="676" r:id="rId25"/>
    <p:sldId id="677" r:id="rId26"/>
    <p:sldId id="715" r:id="rId27"/>
    <p:sldId id="678" r:id="rId28"/>
    <p:sldId id="679" r:id="rId29"/>
    <p:sldId id="680" r:id="rId30"/>
    <p:sldId id="617" r:id="rId31"/>
    <p:sldId id="605" r:id="rId32"/>
    <p:sldId id="622" r:id="rId33"/>
    <p:sldId id="595" r:id="rId34"/>
    <p:sldId id="598" r:id="rId35"/>
    <p:sldId id="620" r:id="rId36"/>
    <p:sldId id="618" r:id="rId37"/>
    <p:sldId id="624" r:id="rId38"/>
    <p:sldId id="625" r:id="rId39"/>
    <p:sldId id="626" r:id="rId40"/>
    <p:sldId id="627" r:id="rId41"/>
    <p:sldId id="628" r:id="rId42"/>
    <p:sldId id="713" r:id="rId43"/>
    <p:sldId id="714" r:id="rId44"/>
    <p:sldId id="629" r:id="rId45"/>
    <p:sldId id="630" r:id="rId46"/>
    <p:sldId id="657" r:id="rId47"/>
    <p:sldId id="632" r:id="rId48"/>
    <p:sldId id="631" r:id="rId49"/>
    <p:sldId id="634" r:id="rId50"/>
    <p:sldId id="659" r:id="rId51"/>
    <p:sldId id="658" r:id="rId52"/>
    <p:sldId id="725" r:id="rId53"/>
    <p:sldId id="623" r:id="rId54"/>
    <p:sldId id="637" r:id="rId55"/>
    <p:sldId id="660" r:id="rId56"/>
    <p:sldId id="716" r:id="rId57"/>
    <p:sldId id="633" r:id="rId58"/>
    <p:sldId id="661" r:id="rId59"/>
    <p:sldId id="592" r:id="rId60"/>
    <p:sldId id="455" r:id="rId61"/>
    <p:sldId id="718" r:id="rId62"/>
    <p:sldId id="432" r:id="rId63"/>
    <p:sldId id="433" r:id="rId64"/>
    <p:sldId id="434" r:id="rId65"/>
    <p:sldId id="435" r:id="rId66"/>
    <p:sldId id="457" r:id="rId67"/>
    <p:sldId id="458" r:id="rId68"/>
    <p:sldId id="436" r:id="rId69"/>
    <p:sldId id="437" r:id="rId70"/>
    <p:sldId id="438" r:id="rId71"/>
    <p:sldId id="439" r:id="rId72"/>
    <p:sldId id="613" r:id="rId73"/>
    <p:sldId id="612" r:id="rId74"/>
    <p:sldId id="487" r:id="rId75"/>
    <p:sldId id="611" r:id="rId76"/>
    <p:sldId id="609" r:id="rId77"/>
    <p:sldId id="440" r:id="rId78"/>
    <p:sldId id="441" r:id="rId79"/>
    <p:sldId id="442" r:id="rId80"/>
    <p:sldId id="443" r:id="rId81"/>
    <p:sldId id="465" r:id="rId82"/>
    <p:sldId id="466" r:id="rId83"/>
    <p:sldId id="459" r:id="rId84"/>
    <p:sldId id="460" r:id="rId85"/>
    <p:sldId id="461" r:id="rId86"/>
    <p:sldId id="462" r:id="rId87"/>
    <p:sldId id="464" r:id="rId88"/>
    <p:sldId id="467" r:id="rId89"/>
    <p:sldId id="444" r:id="rId90"/>
    <p:sldId id="728" r:id="rId91"/>
    <p:sldId id="445" r:id="rId92"/>
    <p:sldId id="529" r:id="rId93"/>
    <p:sldId id="530" r:id="rId94"/>
    <p:sldId id="470" r:id="rId95"/>
    <p:sldId id="471" r:id="rId96"/>
    <p:sldId id="472" r:id="rId97"/>
    <p:sldId id="473" r:id="rId98"/>
    <p:sldId id="475" r:id="rId99"/>
    <p:sldId id="477" r:id="rId100"/>
    <p:sldId id="446" r:id="rId101"/>
    <p:sldId id="719" r:id="rId102"/>
    <p:sldId id="447" r:id="rId103"/>
    <p:sldId id="448" r:id="rId104"/>
    <p:sldId id="603" r:id="rId105"/>
    <p:sldId id="720" r:id="rId106"/>
    <p:sldId id="478" r:id="rId107"/>
    <p:sldId id="479" r:id="rId108"/>
    <p:sldId id="480" r:id="rId109"/>
    <p:sldId id="450" r:id="rId110"/>
    <p:sldId id="451" r:id="rId111"/>
    <p:sldId id="722" r:id="rId112"/>
    <p:sldId id="721" r:id="rId113"/>
    <p:sldId id="723" r:id="rId114"/>
    <p:sldId id="452" r:id="rId115"/>
    <p:sldId id="653" r:id="rId116"/>
    <p:sldId id="654" r:id="rId117"/>
    <p:sldId id="482" r:id="rId118"/>
    <p:sldId id="483" r:id="rId119"/>
    <p:sldId id="485" r:id="rId120"/>
    <p:sldId id="486" r:id="rId121"/>
    <p:sldId id="607" r:id="rId122"/>
    <p:sldId id="484" r:id="rId123"/>
    <p:sldId id="918" r:id="rId124"/>
    <p:sldId id="488" r:id="rId125"/>
    <p:sldId id="489" r:id="rId126"/>
    <p:sldId id="490" r:id="rId127"/>
    <p:sldId id="491" r:id="rId128"/>
    <p:sldId id="492" r:id="rId129"/>
    <p:sldId id="493" r:id="rId130"/>
    <p:sldId id="536" r:id="rId131"/>
    <p:sldId id="650" r:id="rId132"/>
    <p:sldId id="655" r:id="rId133"/>
    <p:sldId id="916" r:id="rId134"/>
    <p:sldId id="652" r:id="rId135"/>
    <p:sldId id="578" r:id="rId136"/>
    <p:sldId id="647" r:id="rId137"/>
    <p:sldId id="638" r:id="rId138"/>
    <p:sldId id="639" r:id="rId139"/>
    <p:sldId id="640" r:id="rId140"/>
    <p:sldId id="641" r:id="rId141"/>
    <p:sldId id="645" r:id="rId142"/>
    <p:sldId id="642" r:id="rId143"/>
    <p:sldId id="643" r:id="rId144"/>
    <p:sldId id="646" r:id="rId145"/>
    <p:sldId id="644" r:id="rId14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CFCA"/>
    <a:srgbClr val="12561F"/>
    <a:srgbClr val="32930F"/>
    <a:srgbClr val="FDADA5"/>
    <a:srgbClr val="FFFFCC"/>
    <a:srgbClr val="F6140E"/>
    <a:srgbClr val="204C25"/>
    <a:srgbClr val="EF9795"/>
    <a:srgbClr val="C2D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4" autoAdjust="0"/>
    <p:restoredTop sz="82897" autoAdjust="0"/>
  </p:normalViewPr>
  <p:slideViewPr>
    <p:cSldViewPr>
      <p:cViewPr varScale="1">
        <p:scale>
          <a:sx n="75" d="100"/>
          <a:sy n="75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980"/>
    </p:cViewPr>
  </p:sorterViewPr>
  <p:notesViewPr>
    <p:cSldViewPr>
      <p:cViewPr>
        <p:scale>
          <a:sx n="100" d="100"/>
          <a:sy n="100" d="100"/>
        </p:scale>
        <p:origin x="-1890" y="114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i\Dropbox\Dokumentumok\Fizika\Prezent&#225;ci&#243;k\Anyagok%20Paks%202003-hoz\Paks%20teljes%20&#233;ves%20termel&#233;sei%201983-t&#243;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Munka1!$C$2:$C$10</c:f>
              <c:numCache>
                <c:formatCode>General</c:formatCode>
                <c:ptCount val="9"/>
                <c:pt idx="0">
                  <c:v>3200</c:v>
                </c:pt>
                <c:pt idx="1">
                  <c:v>3200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30</c:v>
                </c:pt>
                <c:pt idx="6">
                  <c:v>30</c:v>
                </c:pt>
                <c:pt idx="7">
                  <c:v>200</c:v>
                </c:pt>
                <c:pt idx="8">
                  <c:v>5000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Munka1!$D$2:$D$10</c:f>
              <c:numCache>
                <c:formatCode>General</c:formatCode>
                <c:ptCount val="9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793728"/>
        <c:axId val="41794304"/>
      </c:scatterChart>
      <c:valAx>
        <c:axId val="41793728"/>
        <c:scaling>
          <c:orientation val="minMax"/>
          <c:max val="31528.3"/>
          <c:min val="31526.5"/>
        </c:scaling>
        <c:delete val="0"/>
        <c:axPos val="b"/>
        <c:numFmt formatCode="h:mm;@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41794304"/>
        <c:crosses val="autoZero"/>
        <c:crossBetween val="midCat"/>
        <c:majorUnit val="0.5"/>
        <c:minorUnit val="0.5"/>
      </c:valAx>
      <c:valAx>
        <c:axId val="41794304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417937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Munka1!$C$2:$C$10</c:f>
              <c:numCache>
                <c:formatCode>General</c:formatCode>
                <c:ptCount val="9"/>
                <c:pt idx="0">
                  <c:v>3200</c:v>
                </c:pt>
                <c:pt idx="1">
                  <c:v>3200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30</c:v>
                </c:pt>
                <c:pt idx="6">
                  <c:v>30</c:v>
                </c:pt>
                <c:pt idx="7">
                  <c:v>200</c:v>
                </c:pt>
                <c:pt idx="8">
                  <c:v>5000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Munka1!$D$2:$D$10</c:f>
              <c:numCache>
                <c:formatCode>General</c:formatCode>
                <c:ptCount val="9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83360"/>
        <c:axId val="102983936"/>
      </c:scatterChart>
      <c:valAx>
        <c:axId val="102983360"/>
        <c:scaling>
          <c:orientation val="minMax"/>
          <c:max val="31528.3"/>
          <c:min val="31526.5"/>
        </c:scaling>
        <c:delete val="0"/>
        <c:axPos val="b"/>
        <c:numFmt formatCode="h:mm;@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02983936"/>
        <c:crosses val="autoZero"/>
        <c:crossBetween val="midCat"/>
        <c:majorUnit val="0.5"/>
        <c:minorUnit val="0.5"/>
      </c:valAx>
      <c:valAx>
        <c:axId val="102983936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029833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Munka1!$C$2:$C$10</c:f>
              <c:numCache>
                <c:formatCode>General</c:formatCode>
                <c:ptCount val="9"/>
                <c:pt idx="0">
                  <c:v>3200</c:v>
                </c:pt>
                <c:pt idx="1">
                  <c:v>3200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30</c:v>
                </c:pt>
                <c:pt idx="6">
                  <c:v>30</c:v>
                </c:pt>
                <c:pt idx="7">
                  <c:v>200</c:v>
                </c:pt>
                <c:pt idx="8">
                  <c:v>5000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Munka1!$D$2:$D$10</c:f>
              <c:numCache>
                <c:formatCode>General</c:formatCode>
                <c:ptCount val="9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86240"/>
        <c:axId val="102986816"/>
      </c:scatterChart>
      <c:valAx>
        <c:axId val="102986240"/>
        <c:scaling>
          <c:orientation val="minMax"/>
          <c:max val="31528.3"/>
          <c:min val="31526.5"/>
        </c:scaling>
        <c:delete val="0"/>
        <c:axPos val="b"/>
        <c:numFmt formatCode="h:mm;@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02986816"/>
        <c:crosses val="autoZero"/>
        <c:crossBetween val="midCat"/>
        <c:majorUnit val="0.5"/>
        <c:minorUnit val="0.5"/>
      </c:valAx>
      <c:valAx>
        <c:axId val="102986816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029862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Munka1!$C$2:$C$10</c:f>
              <c:numCache>
                <c:formatCode>General</c:formatCode>
                <c:ptCount val="9"/>
                <c:pt idx="0">
                  <c:v>3200</c:v>
                </c:pt>
                <c:pt idx="1">
                  <c:v>3200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30</c:v>
                </c:pt>
                <c:pt idx="6">
                  <c:v>30</c:v>
                </c:pt>
                <c:pt idx="7">
                  <c:v>200</c:v>
                </c:pt>
                <c:pt idx="8">
                  <c:v>5000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Munka1!$D$2:$D$10</c:f>
              <c:numCache>
                <c:formatCode>General</c:formatCode>
                <c:ptCount val="9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89120"/>
        <c:axId val="103006208"/>
      </c:scatterChart>
      <c:valAx>
        <c:axId val="102989120"/>
        <c:scaling>
          <c:orientation val="minMax"/>
          <c:max val="31528.3"/>
          <c:min val="31526.5"/>
        </c:scaling>
        <c:delete val="0"/>
        <c:axPos val="b"/>
        <c:numFmt formatCode="h:mm;@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03006208"/>
        <c:crosses val="autoZero"/>
        <c:crossBetween val="midCat"/>
        <c:majorUnit val="0.5"/>
        <c:minorUnit val="0.5"/>
      </c:valAx>
      <c:valAx>
        <c:axId val="103006208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029891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Munka1!$C$2:$C$10</c:f>
              <c:numCache>
                <c:formatCode>General</c:formatCode>
                <c:ptCount val="9"/>
                <c:pt idx="0">
                  <c:v>3200</c:v>
                </c:pt>
                <c:pt idx="1">
                  <c:v>3200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30</c:v>
                </c:pt>
                <c:pt idx="6">
                  <c:v>30</c:v>
                </c:pt>
                <c:pt idx="7">
                  <c:v>200</c:v>
                </c:pt>
                <c:pt idx="8">
                  <c:v>5000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Munka1!$D$2:$D$10</c:f>
              <c:numCache>
                <c:formatCode>General</c:formatCode>
                <c:ptCount val="9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08512"/>
        <c:axId val="103009088"/>
      </c:scatterChart>
      <c:valAx>
        <c:axId val="103008512"/>
        <c:scaling>
          <c:orientation val="minMax"/>
          <c:max val="31528.3"/>
          <c:min val="31526.5"/>
        </c:scaling>
        <c:delete val="0"/>
        <c:axPos val="b"/>
        <c:numFmt formatCode="h:mm;@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03009088"/>
        <c:crosses val="autoZero"/>
        <c:crossBetween val="midCat"/>
        <c:majorUnit val="0.5"/>
        <c:minorUnit val="0.5"/>
      </c:valAx>
      <c:valAx>
        <c:axId val="103009088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030085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Munka1!$C$2:$C$10</c:f>
              <c:numCache>
                <c:formatCode>General</c:formatCode>
                <c:ptCount val="9"/>
                <c:pt idx="0">
                  <c:v>3200</c:v>
                </c:pt>
                <c:pt idx="1">
                  <c:v>3200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30</c:v>
                </c:pt>
                <c:pt idx="6">
                  <c:v>30</c:v>
                </c:pt>
                <c:pt idx="7">
                  <c:v>200</c:v>
                </c:pt>
                <c:pt idx="8">
                  <c:v>5000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Munka1!$D$2:$D$10</c:f>
              <c:numCache>
                <c:formatCode>General</c:formatCode>
                <c:ptCount val="9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11392"/>
        <c:axId val="103011968"/>
      </c:scatterChart>
      <c:valAx>
        <c:axId val="103011392"/>
        <c:scaling>
          <c:orientation val="minMax"/>
          <c:max val="31528.3"/>
          <c:min val="31526.5"/>
        </c:scaling>
        <c:delete val="0"/>
        <c:axPos val="b"/>
        <c:numFmt formatCode="h:mm;@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03011968"/>
        <c:crosses val="autoZero"/>
        <c:crossBetween val="midCat"/>
        <c:majorUnit val="0.5"/>
        <c:minorUnit val="0.5"/>
      </c:valAx>
      <c:valAx>
        <c:axId val="103011968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030113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Munka1!$C$2:$C$10</c:f>
              <c:numCache>
                <c:formatCode>General</c:formatCode>
                <c:ptCount val="9"/>
                <c:pt idx="0">
                  <c:v>3200</c:v>
                </c:pt>
                <c:pt idx="1">
                  <c:v>3200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30</c:v>
                </c:pt>
                <c:pt idx="6">
                  <c:v>30</c:v>
                </c:pt>
                <c:pt idx="7">
                  <c:v>200</c:v>
                </c:pt>
                <c:pt idx="8">
                  <c:v>5000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Munka1!$D$2:$D$10</c:f>
              <c:numCache>
                <c:formatCode>General</c:formatCode>
                <c:ptCount val="9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526464"/>
        <c:axId val="110527040"/>
      </c:scatterChart>
      <c:valAx>
        <c:axId val="110526464"/>
        <c:scaling>
          <c:orientation val="minMax"/>
          <c:max val="31528.3"/>
          <c:min val="31526.5"/>
        </c:scaling>
        <c:delete val="0"/>
        <c:axPos val="b"/>
        <c:numFmt formatCode="h:mm;@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10527040"/>
        <c:crosses val="autoZero"/>
        <c:crossBetween val="midCat"/>
        <c:majorUnit val="0.5"/>
        <c:minorUnit val="0.5"/>
      </c:valAx>
      <c:valAx>
        <c:axId val="110527040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105264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b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hu-HU" b="0" baseline="0">
                <a:solidFill>
                  <a:schemeClr val="tx2">
                    <a:lumMod val="50000"/>
                  </a:schemeClr>
                </a:solidFill>
              </a:rPr>
              <a:t> Paksi Atomerőmű é</a:t>
            </a:r>
            <a:r>
              <a:rPr lang="en-US" b="0">
                <a:solidFill>
                  <a:schemeClr val="tx2">
                    <a:lumMod val="50000"/>
                  </a:schemeClr>
                </a:solidFill>
              </a:rPr>
              <a:t>ves </a:t>
            </a:r>
            <a:r>
              <a:rPr lang="hu-HU" b="0">
                <a:solidFill>
                  <a:schemeClr val="tx2">
                    <a:lumMod val="50000"/>
                  </a:schemeClr>
                </a:solidFill>
              </a:rPr>
              <a:t>bruttó* </a:t>
            </a:r>
            <a:r>
              <a:rPr lang="en-US" b="0">
                <a:solidFill>
                  <a:schemeClr val="tx2">
                    <a:lumMod val="50000"/>
                  </a:schemeClr>
                </a:solidFill>
              </a:rPr>
              <a:t>termelés</a:t>
            </a:r>
            <a:r>
              <a:rPr lang="hu-HU" b="0">
                <a:solidFill>
                  <a:schemeClr val="tx2">
                    <a:lumMod val="50000"/>
                  </a:schemeClr>
                </a:solidFill>
              </a:rPr>
              <a:t>e, 1000 GWh</a:t>
            </a:r>
            <a:endParaRPr lang="en-US" b="0">
              <a:solidFill>
                <a:schemeClr val="tx2">
                  <a:lumMod val="50000"/>
                </a:schemeClr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19050">
              <a:solidFill>
                <a:schemeClr val="accent1">
                  <a:lumMod val="75000"/>
                </a:schemeClr>
              </a:solidFill>
            </a:ln>
          </c:spPr>
          <c:invertIfNegative val="0"/>
          <c:cat>
            <c:numRef>
              <c:f>Munka1!$A$2:$A$31</c:f>
              <c:numCache>
                <c:formatCode>General</c:formatCode>
                <c:ptCount val="30"/>
                <c:pt idx="0">
                  <c:v>1983</c:v>
                </c:pt>
                <c:pt idx="7">
                  <c:v>1990</c:v>
                </c:pt>
                <c:pt idx="17">
                  <c:v>2000</c:v>
                </c:pt>
                <c:pt idx="27">
                  <c:v>2010</c:v>
                </c:pt>
              </c:numCache>
            </c:numRef>
          </c:cat>
          <c:val>
            <c:numRef>
              <c:f>Munka1!$C$2:$C$31</c:f>
              <c:numCache>
                <c:formatCode>General</c:formatCode>
                <c:ptCount val="30"/>
                <c:pt idx="0">
                  <c:v>2.4729999999999999</c:v>
                </c:pt>
                <c:pt idx="1">
                  <c:v>3.766</c:v>
                </c:pt>
                <c:pt idx="2">
                  <c:v>6.4790000000000001</c:v>
                </c:pt>
                <c:pt idx="3">
                  <c:v>7.4249999999999998</c:v>
                </c:pt>
                <c:pt idx="4">
                  <c:v>10.984999999999999</c:v>
                </c:pt>
                <c:pt idx="5">
                  <c:v>13.445</c:v>
                </c:pt>
                <c:pt idx="6">
                  <c:v>13.891</c:v>
                </c:pt>
                <c:pt idx="7">
                  <c:v>13.731</c:v>
                </c:pt>
                <c:pt idx="8">
                  <c:v>13.726000000000001</c:v>
                </c:pt>
                <c:pt idx="9">
                  <c:v>13.964</c:v>
                </c:pt>
                <c:pt idx="10">
                  <c:v>13.795999999999999</c:v>
                </c:pt>
                <c:pt idx="11">
                  <c:v>14.048999999999999</c:v>
                </c:pt>
                <c:pt idx="12">
                  <c:v>14.026</c:v>
                </c:pt>
                <c:pt idx="13">
                  <c:v>14.18</c:v>
                </c:pt>
                <c:pt idx="14">
                  <c:v>13.968</c:v>
                </c:pt>
                <c:pt idx="15">
                  <c:v>13.949</c:v>
                </c:pt>
                <c:pt idx="16">
                  <c:v>14.096</c:v>
                </c:pt>
                <c:pt idx="17">
                  <c:v>14.179</c:v>
                </c:pt>
                <c:pt idx="18">
                  <c:v>14.125999999999999</c:v>
                </c:pt>
                <c:pt idx="19">
                  <c:v>13.952999999999999</c:v>
                </c:pt>
                <c:pt idx="20">
                  <c:v>11.013</c:v>
                </c:pt>
                <c:pt idx="21">
                  <c:v>11.914999999999999</c:v>
                </c:pt>
                <c:pt idx="22">
                  <c:v>13.834</c:v>
                </c:pt>
                <c:pt idx="23">
                  <c:v>13.461</c:v>
                </c:pt>
                <c:pt idx="24">
                  <c:v>14.677</c:v>
                </c:pt>
                <c:pt idx="25">
                  <c:v>14.818</c:v>
                </c:pt>
                <c:pt idx="26">
                  <c:v>15.427</c:v>
                </c:pt>
                <c:pt idx="27">
                  <c:v>15.760999999999999</c:v>
                </c:pt>
                <c:pt idx="28">
                  <c:v>15.685</c:v>
                </c:pt>
                <c:pt idx="29">
                  <c:v>15.792999999999999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0422528"/>
        <c:axId val="110529344"/>
      </c:barChart>
      <c:catAx>
        <c:axId val="11042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hu-HU"/>
          </a:p>
        </c:txPr>
        <c:crossAx val="110529344"/>
        <c:crosses val="autoZero"/>
        <c:auto val="1"/>
        <c:lblAlgn val="ctr"/>
        <c:lblOffset val="100"/>
        <c:tickMarkSkip val="1"/>
        <c:noMultiLvlLbl val="0"/>
      </c:catAx>
      <c:valAx>
        <c:axId val="110529344"/>
        <c:scaling>
          <c:orientation val="minMax"/>
          <c:max val="1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hu-HU"/>
          </a:p>
        </c:txPr>
        <c:crossAx val="110422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Munka1!$C$2:$C$10</c:f>
              <c:numCache>
                <c:formatCode>General</c:formatCode>
                <c:ptCount val="9"/>
                <c:pt idx="0">
                  <c:v>3200</c:v>
                </c:pt>
                <c:pt idx="1">
                  <c:v>3200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30</c:v>
                </c:pt>
                <c:pt idx="6">
                  <c:v>30</c:v>
                </c:pt>
                <c:pt idx="7">
                  <c:v>200</c:v>
                </c:pt>
                <c:pt idx="8">
                  <c:v>5000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Munka1!$D$2:$D$10</c:f>
              <c:numCache>
                <c:formatCode>General</c:formatCode>
                <c:ptCount val="9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985984"/>
        <c:axId val="68986560"/>
      </c:scatterChart>
      <c:valAx>
        <c:axId val="68985984"/>
        <c:scaling>
          <c:orientation val="minMax"/>
          <c:max val="31528.3"/>
          <c:min val="31526.5"/>
        </c:scaling>
        <c:delete val="0"/>
        <c:axPos val="b"/>
        <c:numFmt formatCode="h:mm;@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68986560"/>
        <c:crosses val="autoZero"/>
        <c:crossBetween val="midCat"/>
        <c:majorUnit val="0.5"/>
        <c:minorUnit val="0.5"/>
      </c:valAx>
      <c:valAx>
        <c:axId val="68986560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689859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Munka1!$C$2:$C$10</c:f>
              <c:numCache>
                <c:formatCode>General</c:formatCode>
                <c:ptCount val="9"/>
                <c:pt idx="0">
                  <c:v>3200</c:v>
                </c:pt>
                <c:pt idx="1">
                  <c:v>3200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30</c:v>
                </c:pt>
                <c:pt idx="6">
                  <c:v>30</c:v>
                </c:pt>
                <c:pt idx="7">
                  <c:v>200</c:v>
                </c:pt>
                <c:pt idx="8">
                  <c:v>5000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Munka1!$D$2:$D$10</c:f>
              <c:numCache>
                <c:formatCode>General</c:formatCode>
                <c:ptCount val="9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988864"/>
        <c:axId val="68989440"/>
      </c:scatterChart>
      <c:valAx>
        <c:axId val="68988864"/>
        <c:scaling>
          <c:orientation val="minMax"/>
          <c:max val="31528.3"/>
          <c:min val="31526.5"/>
        </c:scaling>
        <c:delete val="0"/>
        <c:axPos val="b"/>
        <c:numFmt formatCode="h:mm;@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68989440"/>
        <c:crosses val="autoZero"/>
        <c:crossBetween val="midCat"/>
        <c:majorUnit val="0.5"/>
        <c:minorUnit val="0.5"/>
      </c:valAx>
      <c:valAx>
        <c:axId val="68989440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689888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Munka1!$C$2:$C$10</c:f>
              <c:numCache>
                <c:formatCode>General</c:formatCode>
                <c:ptCount val="9"/>
                <c:pt idx="0">
                  <c:v>3200</c:v>
                </c:pt>
                <c:pt idx="1">
                  <c:v>3200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30</c:v>
                </c:pt>
                <c:pt idx="6">
                  <c:v>30</c:v>
                </c:pt>
                <c:pt idx="7">
                  <c:v>200</c:v>
                </c:pt>
                <c:pt idx="8">
                  <c:v>5000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Munka1!$D$2:$D$10</c:f>
              <c:numCache>
                <c:formatCode>General</c:formatCode>
                <c:ptCount val="9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991744"/>
        <c:axId val="68992320"/>
      </c:scatterChart>
      <c:valAx>
        <c:axId val="68991744"/>
        <c:scaling>
          <c:orientation val="minMax"/>
          <c:max val="31528.3"/>
          <c:min val="31526.5"/>
        </c:scaling>
        <c:delete val="0"/>
        <c:axPos val="b"/>
        <c:numFmt formatCode="h:mm;@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68992320"/>
        <c:crosses val="autoZero"/>
        <c:crossBetween val="midCat"/>
        <c:majorUnit val="0.5"/>
        <c:minorUnit val="0.5"/>
      </c:valAx>
      <c:valAx>
        <c:axId val="68992320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689917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Munka1!$C$2:$C$10</c:f>
              <c:numCache>
                <c:formatCode>General</c:formatCode>
                <c:ptCount val="9"/>
                <c:pt idx="0">
                  <c:v>3200</c:v>
                </c:pt>
                <c:pt idx="1">
                  <c:v>3200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30</c:v>
                </c:pt>
                <c:pt idx="6">
                  <c:v>30</c:v>
                </c:pt>
                <c:pt idx="7">
                  <c:v>200</c:v>
                </c:pt>
                <c:pt idx="8">
                  <c:v>5000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Munka1!$D$2:$D$10</c:f>
              <c:numCache>
                <c:formatCode>General</c:formatCode>
                <c:ptCount val="9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410496"/>
        <c:axId val="101411072"/>
      </c:scatterChart>
      <c:valAx>
        <c:axId val="101410496"/>
        <c:scaling>
          <c:orientation val="minMax"/>
          <c:max val="31528.3"/>
          <c:min val="31526.5"/>
        </c:scaling>
        <c:delete val="0"/>
        <c:axPos val="b"/>
        <c:numFmt formatCode="h:mm;@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01411072"/>
        <c:crosses val="autoZero"/>
        <c:crossBetween val="midCat"/>
        <c:majorUnit val="0.5"/>
        <c:minorUnit val="0.5"/>
      </c:valAx>
      <c:valAx>
        <c:axId val="101411072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014104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Munka1!$C$2:$C$10</c:f>
              <c:numCache>
                <c:formatCode>General</c:formatCode>
                <c:ptCount val="9"/>
                <c:pt idx="0">
                  <c:v>3200</c:v>
                </c:pt>
                <c:pt idx="1">
                  <c:v>3200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30</c:v>
                </c:pt>
                <c:pt idx="6">
                  <c:v>30</c:v>
                </c:pt>
                <c:pt idx="7">
                  <c:v>200</c:v>
                </c:pt>
                <c:pt idx="8">
                  <c:v>5000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Munka1!$D$2:$D$10</c:f>
              <c:numCache>
                <c:formatCode>General</c:formatCode>
                <c:ptCount val="9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413952"/>
        <c:axId val="101414528"/>
      </c:scatterChart>
      <c:valAx>
        <c:axId val="101413952"/>
        <c:scaling>
          <c:orientation val="minMax"/>
          <c:max val="31528.3"/>
          <c:min val="31526.5"/>
        </c:scaling>
        <c:delete val="0"/>
        <c:axPos val="b"/>
        <c:numFmt formatCode="h:mm;@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01414528"/>
        <c:crosses val="autoZero"/>
        <c:crossBetween val="midCat"/>
        <c:majorUnit val="0.5"/>
        <c:minorUnit val="0.5"/>
      </c:valAx>
      <c:valAx>
        <c:axId val="101414528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1014139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Munka1!$C$2:$C$10</c:f>
              <c:numCache>
                <c:formatCode>General</c:formatCode>
                <c:ptCount val="9"/>
                <c:pt idx="0">
                  <c:v>3200</c:v>
                </c:pt>
                <c:pt idx="1">
                  <c:v>3200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30</c:v>
                </c:pt>
                <c:pt idx="6">
                  <c:v>30</c:v>
                </c:pt>
                <c:pt idx="7">
                  <c:v>200</c:v>
                </c:pt>
                <c:pt idx="8">
                  <c:v>5000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Munka1!$D$2:$D$10</c:f>
              <c:numCache>
                <c:formatCode>General</c:formatCode>
                <c:ptCount val="9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48768"/>
        <c:axId val="35849344"/>
      </c:scatterChart>
      <c:valAx>
        <c:axId val="35848768"/>
        <c:scaling>
          <c:orientation val="minMax"/>
          <c:max val="31528.3"/>
          <c:min val="31526.5"/>
        </c:scaling>
        <c:delete val="0"/>
        <c:axPos val="b"/>
        <c:numFmt formatCode="h:mm;@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35849344"/>
        <c:crosses val="autoZero"/>
        <c:crossBetween val="midCat"/>
        <c:majorUnit val="0.5"/>
        <c:minorUnit val="0.5"/>
      </c:valAx>
      <c:valAx>
        <c:axId val="35849344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358487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Munka1!$C$2:$C$10</c:f>
              <c:numCache>
                <c:formatCode>General</c:formatCode>
                <c:ptCount val="9"/>
                <c:pt idx="0">
                  <c:v>3200</c:v>
                </c:pt>
                <c:pt idx="1">
                  <c:v>3200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30</c:v>
                </c:pt>
                <c:pt idx="6">
                  <c:v>30</c:v>
                </c:pt>
                <c:pt idx="7">
                  <c:v>200</c:v>
                </c:pt>
                <c:pt idx="8">
                  <c:v>5000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Munka1!$D$2:$D$10</c:f>
              <c:numCache>
                <c:formatCode>General</c:formatCode>
                <c:ptCount val="9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51648"/>
        <c:axId val="35852224"/>
      </c:scatterChart>
      <c:valAx>
        <c:axId val="35851648"/>
        <c:scaling>
          <c:orientation val="minMax"/>
          <c:max val="31528.3"/>
          <c:min val="31526.5"/>
        </c:scaling>
        <c:delete val="0"/>
        <c:axPos val="b"/>
        <c:numFmt formatCode="h:mm;@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35852224"/>
        <c:crosses val="autoZero"/>
        <c:crossBetween val="midCat"/>
        <c:majorUnit val="0.5"/>
        <c:minorUnit val="0.5"/>
      </c:valAx>
      <c:valAx>
        <c:axId val="35852224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358516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Munka1!$C$2:$C$10</c:f>
              <c:numCache>
                <c:formatCode>General</c:formatCode>
                <c:ptCount val="9"/>
                <c:pt idx="0">
                  <c:v>3200</c:v>
                </c:pt>
                <c:pt idx="1">
                  <c:v>3200</c:v>
                </c:pt>
                <c:pt idx="2">
                  <c:v>1600</c:v>
                </c:pt>
                <c:pt idx="3">
                  <c:v>1600</c:v>
                </c:pt>
                <c:pt idx="4">
                  <c:v>1600</c:v>
                </c:pt>
                <c:pt idx="5">
                  <c:v>30</c:v>
                </c:pt>
                <c:pt idx="6">
                  <c:v>30</c:v>
                </c:pt>
                <c:pt idx="7">
                  <c:v>200</c:v>
                </c:pt>
                <c:pt idx="8">
                  <c:v>5000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Munka1!$B$2:$B$10</c:f>
              <c:numCache>
                <c:formatCode>yyyy\.\ m\.\ d\.\ h:mm;@</c:formatCode>
                <c:ptCount val="9"/>
                <c:pt idx="0">
                  <c:v>31526.5</c:v>
                </c:pt>
                <c:pt idx="1">
                  <c:v>31527</c:v>
                </c:pt>
                <c:pt idx="2">
                  <c:v>31527.583333333332</c:v>
                </c:pt>
                <c:pt idx="3">
                  <c:v>31527.965277777777</c:v>
                </c:pt>
                <c:pt idx="4">
                  <c:v>31528</c:v>
                </c:pt>
                <c:pt idx="5">
                  <c:v>31528.019444444446</c:v>
                </c:pt>
                <c:pt idx="6">
                  <c:v>31528.041666666668</c:v>
                </c:pt>
                <c:pt idx="7">
                  <c:v>31528.056944444445</c:v>
                </c:pt>
                <c:pt idx="8">
                  <c:v>31528.057638888888</c:v>
                </c:pt>
              </c:numCache>
            </c:numRef>
          </c:xVal>
          <c:yVal>
            <c:numRef>
              <c:f>Munka1!$D$2:$D$10</c:f>
              <c:numCache>
                <c:formatCode>General</c:formatCode>
                <c:ptCount val="9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55104"/>
        <c:axId val="35855680"/>
      </c:scatterChart>
      <c:valAx>
        <c:axId val="35855104"/>
        <c:scaling>
          <c:orientation val="minMax"/>
          <c:max val="31528.3"/>
          <c:min val="31526.5"/>
        </c:scaling>
        <c:delete val="0"/>
        <c:axPos val="b"/>
        <c:numFmt formatCode="h:mm;@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35855680"/>
        <c:crosses val="autoZero"/>
        <c:crossBetween val="midCat"/>
        <c:majorUnit val="0.5"/>
        <c:minorUnit val="0.5"/>
      </c:valAx>
      <c:valAx>
        <c:axId val="35855680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50000"/>
                  </a:schemeClr>
                </a:solidFill>
              </a:defRPr>
            </a:pPr>
            <a:endParaRPr lang="hu-HU"/>
          </a:p>
        </c:txPr>
        <c:crossAx val="358551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11ECA-8E51-4F22-A570-1AFC1E40E45F}" type="datetimeFigureOut">
              <a:rPr lang="hu-HU" smtClean="0"/>
              <a:t>2019.05.17.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0020B-A49B-4F46-844D-6A7F178B31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1517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0974C-56B2-4CA8-BF15-CC701CD08F73}" type="datetimeFigureOut">
              <a:rPr lang="hu-HU" smtClean="0"/>
              <a:pPr/>
              <a:t>2019.05.17.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9E811-C824-48D9-9420-35EEFDDDC87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9E811-C824-48D9-9420-35EEFDDDC87B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03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9E811-C824-48D9-9420-35EEFDDDC87B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9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u-HU" sz="3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9E811-C824-48D9-9420-35EEFDDDC87B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753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hu-HU" sz="1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9E811-C824-48D9-9420-35EEFDDDC87B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150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9E811-C824-48D9-9420-35EEFDDDC87B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6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2019.05.17.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2019.05.17.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2019.05.17.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2019.05.17.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2019.05.17.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2019.05.17.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2019.05.17.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2019.05.17.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2019.05.17.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2019.05.17.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002-3A12-4062-B766-B8CEA9977695}" type="datetimeFigureOut">
              <a:rPr lang="hu-HU" smtClean="0"/>
              <a:pPr/>
              <a:t>2019.05.17.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F002-3A12-4062-B766-B8CEA9977695}" type="datetimeFigureOut">
              <a:rPr lang="hu-HU" smtClean="0"/>
              <a:pPr/>
              <a:t>2019.05.17.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71B3D-BC99-4124-B295-83EAD80BDE4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102.png"/><Relationship Id="rId4" Type="http://schemas.openxmlformats.org/officeDocument/2006/relationships/image" Target="../media/image101.jpg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857752" y="2387603"/>
            <a:ext cx="4200500" cy="755645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rgbClr val="531E1D"/>
                </a:solidFill>
                <a:latin typeface="Book Antiqua" pitchFamily="18" charset="0"/>
              </a:rPr>
              <a:t>A csernobili</a:t>
            </a:r>
            <a:endParaRPr lang="hu-HU" sz="4000" dirty="0">
              <a:solidFill>
                <a:srgbClr val="531E1D"/>
              </a:solidFill>
              <a:latin typeface="Book Antiqua" pitchFamily="18" charset="0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4857752" y="2880000"/>
            <a:ext cx="4200500" cy="755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 smtClean="0">
                <a:solidFill>
                  <a:srgbClr val="531E1D"/>
                </a:solidFill>
                <a:latin typeface="Book Antiqua" pitchFamily="18" charset="0"/>
                <a:ea typeface="+mj-ea"/>
                <a:cs typeface="+mj-cs"/>
              </a:rPr>
              <a:t>katasztrófa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rgbClr val="531E1D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857752" y="2880000"/>
            <a:ext cx="4200500" cy="755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1E1D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baleset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rgbClr val="531E1D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857752" y="2880000"/>
            <a:ext cx="4200500" cy="755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 smtClean="0">
                <a:solidFill>
                  <a:srgbClr val="531E1D"/>
                </a:solidFill>
                <a:latin typeface="Book Antiqua" pitchFamily="18" charset="0"/>
                <a:ea typeface="+mj-ea"/>
                <a:cs typeface="+mj-cs"/>
              </a:rPr>
              <a:t>tragédia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rgbClr val="531E1D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5010152" y="2880000"/>
            <a:ext cx="4200500" cy="755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 smtClean="0">
                <a:solidFill>
                  <a:srgbClr val="531E1D"/>
                </a:solidFill>
                <a:latin typeface="Book Antiqua" pitchFamily="18" charset="0"/>
                <a:ea typeface="+mj-ea"/>
                <a:cs typeface="+mj-cs"/>
              </a:rPr>
              <a:t>szerencsétlenség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rgbClr val="531E1D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4" name="Kép 13" descr="Chernobyl_Disaster.jpg"/>
          <p:cNvPicPr>
            <a:picLocks noChangeAspect="1"/>
          </p:cNvPicPr>
          <p:nvPr/>
        </p:nvPicPr>
        <p:blipFill>
          <a:blip r:embed="rId3"/>
          <a:srcRect l="17491"/>
          <a:stretch>
            <a:fillRect/>
          </a:stretch>
        </p:blipFill>
        <p:spPr>
          <a:xfrm>
            <a:off x="785786" y="671512"/>
            <a:ext cx="3905755" cy="551497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580112" y="413978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Már a címválasztás is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manipulálja az olvasót.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580112" y="4787860"/>
            <a:ext cx="274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Mi a szakszerű kifejezés?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iatlov_as.JPG"/>
          <p:cNvPicPr>
            <a:picLocks noChangeAspect="1"/>
          </p:cNvPicPr>
          <p:nvPr/>
        </p:nvPicPr>
        <p:blipFill>
          <a:blip r:embed="rId2"/>
          <a:srcRect b="14880"/>
          <a:stretch>
            <a:fillRect/>
          </a:stretch>
        </p:blipFill>
        <p:spPr>
          <a:xfrm>
            <a:off x="755576" y="620688"/>
            <a:ext cx="2857500" cy="308902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755576" y="3861048"/>
            <a:ext cx="285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dirty="0" err="1" smtClean="0">
                <a:solidFill>
                  <a:schemeClr val="tx2"/>
                </a:solidFill>
              </a:rPr>
              <a:t>Anatolij</a:t>
            </a:r>
            <a:r>
              <a:rPr lang="hu-HU" dirty="0" smtClean="0">
                <a:solidFill>
                  <a:schemeClr val="tx2"/>
                </a:solidFill>
              </a:rPr>
              <a:t> GYJATLOV</a:t>
            </a:r>
          </a:p>
          <a:p>
            <a:pPr marL="514350" indent="-514350" algn="ctr">
              <a:buNone/>
            </a:pPr>
            <a:r>
              <a:rPr lang="hu-HU" dirty="0" smtClean="0">
                <a:solidFill>
                  <a:schemeClr val="tx2"/>
                </a:solidFill>
              </a:rPr>
              <a:t>az erőmű villamosmérnöke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995936" y="692696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GYJATLOV kapta feladatul a teszt elvégzését </a:t>
            </a:r>
            <a:r>
              <a:rPr lang="hu-HU" dirty="0" err="1" smtClean="0">
                <a:solidFill>
                  <a:schemeClr val="tx2"/>
                </a:solidFill>
              </a:rPr>
              <a:t>FOMIN-tól</a:t>
            </a:r>
            <a:r>
              <a:rPr lang="hu-HU" dirty="0" smtClean="0">
                <a:solidFill>
                  <a:schemeClr val="tx2"/>
                </a:solidFill>
              </a:rPr>
              <a:t>.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GYJATLOV összetűzésben állt az erőmű pártvezetőivel, mert szerintük túl keményen bánt az embereivel. Mivel FOMIN főmérnök akkoriban előléptetés előtt állt, GYJATLOV szeretett volna a helyébe lépni, mert egy főmérnök már alig érintkezik a munkatársakkal, csak néhány vezetővel.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A teszt sikeres levezénylésétől azt remélte,  bebiztosíthatja vele saját előléptetését FOMIN helyére.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66447" y="4964975"/>
            <a:ext cx="8038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GYJATLOV korábban egy tengeralattjáró nukleáris reaktorának beállítása során egy </a:t>
            </a:r>
            <a:r>
              <a:rPr lang="hu-HU" dirty="0" err="1" smtClean="0">
                <a:solidFill>
                  <a:schemeClr val="tx2"/>
                </a:solidFill>
              </a:rPr>
              <a:t>balesetetben</a:t>
            </a:r>
            <a:r>
              <a:rPr lang="hu-HU" dirty="0" smtClean="0">
                <a:solidFill>
                  <a:schemeClr val="tx2"/>
                </a:solidFill>
              </a:rPr>
              <a:t> már szerepet játszott, de nem volt bizonyítható bűnössége.</a:t>
            </a:r>
            <a:br>
              <a:rPr lang="hu-HU" dirty="0" smtClean="0">
                <a:solidFill>
                  <a:schemeClr val="tx2"/>
                </a:solidFill>
              </a:rPr>
            </a:br>
            <a:r>
              <a:rPr lang="hu-HU" dirty="0" smtClean="0">
                <a:solidFill>
                  <a:schemeClr val="tx2"/>
                </a:solidFill>
              </a:rPr>
              <a:t>Ekkor 2 </a:t>
            </a:r>
            <a:r>
              <a:rPr lang="hu-HU" dirty="0" err="1" smtClean="0">
                <a:solidFill>
                  <a:schemeClr val="tx2"/>
                </a:solidFill>
              </a:rPr>
              <a:t>Sievert-et</a:t>
            </a:r>
            <a:r>
              <a:rPr lang="hu-HU" dirty="0" smtClean="0">
                <a:solidFill>
                  <a:schemeClr val="tx2"/>
                </a:solidFill>
              </a:rPr>
              <a:t> kapott, fia meg is halt leukémiában. Kollégái szerint innentől személyisége elszántabb, </a:t>
            </a:r>
            <a:r>
              <a:rPr lang="hu-HU" dirty="0" err="1" smtClean="0">
                <a:solidFill>
                  <a:schemeClr val="tx2"/>
                </a:solidFill>
              </a:rPr>
              <a:t>akarnokabb</a:t>
            </a:r>
            <a:r>
              <a:rPr lang="hu-HU" dirty="0" smtClean="0">
                <a:solidFill>
                  <a:schemeClr val="tx2"/>
                </a:solidFill>
              </a:rPr>
              <a:t> lett.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86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hernobil-sugarzo-gep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404664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 elhárítási munkálatok (a szarkofág építésével együtt) kb. 18 milliárd dollárt emésztettek fel. Ez az óriási összeg jelentős terhet rótt az állami költségvetésre, ami eleve nem állt jól, és az 1979-ben indult afganisztáni háború miatt egyre komolyabb hiányt mutatott, amit külföldről felvett hitelekkel pótoltak. Ráadásképpen pont ekkor, 1986-ban esett vissza a 70-es évekbeli olajválságok emelkedései után az olajár, ami a Szovjetunió legfőbb devizaforrása volt.</a:t>
            </a:r>
          </a:p>
          <a:p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Csernobiltól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nemcsak a szovjet rendszer működőképességébe vetett bizalom rengett meg alaposan, de az ország pénzügyi helyzete is. 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5" b="14776"/>
          <a:stretch/>
        </p:blipFill>
        <p:spPr>
          <a:xfrm>
            <a:off x="611560" y="2852936"/>
            <a:ext cx="799960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5964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1837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per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(1987. júliusában, ítélet 3 hét alatt)</a:t>
            </a:r>
            <a:endParaRPr lang="hu-HU" dirty="0"/>
          </a:p>
        </p:txBody>
      </p:sp>
      <p:pic>
        <p:nvPicPr>
          <p:cNvPr id="3" name="Kép 2" descr="brukhanov-es-fo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40829"/>
            <a:ext cx="7620000" cy="532447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338064" y="6309320"/>
            <a:ext cx="316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BJUKHJANOV, erőmű igazgató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506416" y="6309320"/>
            <a:ext cx="244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FOMIN, főmérnök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Ítéletek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716441"/>
              </p:ext>
            </p:extLst>
          </p:nvPr>
        </p:nvGraphicFramePr>
        <p:xfrm>
          <a:off x="107504" y="732127"/>
          <a:ext cx="8929720" cy="5590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88232"/>
                <a:gridCol w="1656184"/>
                <a:gridCol w="3169080"/>
              </a:tblGrid>
              <a:tr h="441525">
                <a:tc>
                  <a:txBody>
                    <a:bodyPr/>
                    <a:lstStyle/>
                    <a:p>
                      <a:r>
                        <a:rPr lang="hu-HU" dirty="0" smtClean="0"/>
                        <a:t>Név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beosztás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ítélet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egyéb</a:t>
                      </a:r>
                      <a:endParaRPr lang="hu-HU"/>
                    </a:p>
                  </a:txBody>
                  <a:tcPr/>
                </a:tc>
              </a:tr>
              <a:tr h="441525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Alexej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AKIMOV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operátor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felmentve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Poszthumusz kitüntetve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(a katasztrófa</a:t>
                      </a:r>
                      <a:r>
                        <a:rPr lang="hu-HU" baseline="0" dirty="0" smtClean="0"/>
                        <a:t> után </a:t>
                      </a:r>
                      <a:r>
                        <a:rPr lang="hu-HU" dirty="0" smtClean="0"/>
                        <a:t>15</a:t>
                      </a:r>
                      <a:r>
                        <a:rPr lang="hu-HU" baseline="0" dirty="0" smtClean="0"/>
                        <a:t> nappal</a:t>
                      </a:r>
                      <a:r>
                        <a:rPr lang="hu-HU" dirty="0" smtClean="0"/>
                        <a:t> sugárbetegségben elhunyt)</a:t>
                      </a:r>
                    </a:p>
                  </a:txBody>
                  <a:tcPr/>
                </a:tc>
              </a:tr>
              <a:tr h="441525">
                <a:tc>
                  <a:txBody>
                    <a:bodyPr/>
                    <a:lstStyle/>
                    <a:p>
                      <a:r>
                        <a:rPr lang="hu-HU" smtClean="0"/>
                        <a:t>Leonid TOPTUNOV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operátor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felmentve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Poszthumusz kitüntetve</a:t>
                      </a:r>
                    </a:p>
                    <a:p>
                      <a:r>
                        <a:rPr lang="hu-HU" dirty="0" smtClean="0"/>
                        <a:t>(a katasztrófa után 18 nappal sugárbetegségben elhunyt)</a:t>
                      </a:r>
                      <a:endParaRPr lang="hu-HU" dirty="0"/>
                    </a:p>
                  </a:txBody>
                  <a:tcPr/>
                </a:tc>
              </a:tr>
              <a:tr h="441525">
                <a:tc>
                  <a:txBody>
                    <a:bodyPr/>
                    <a:lstStyle/>
                    <a:p>
                      <a:r>
                        <a:rPr lang="hu-HU" smtClean="0"/>
                        <a:t>BRUKJHANOV 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erőmű igazgató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10 év</a:t>
                      </a:r>
                      <a:r>
                        <a:rPr lang="hu-HU" baseline="0" smtClean="0"/>
                        <a:t> börtön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41525">
                <a:tc>
                  <a:txBody>
                    <a:bodyPr/>
                    <a:lstStyle/>
                    <a:p>
                      <a:r>
                        <a:rPr lang="hu-HU" smtClean="0"/>
                        <a:t>FOMIN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főmérnök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10 év</a:t>
                      </a:r>
                      <a:r>
                        <a:rPr lang="hu-HU" baseline="0" dirty="0" smtClean="0"/>
                        <a:t> kényszermunka</a:t>
                      </a: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Hamarosan</a:t>
                      </a:r>
                      <a:r>
                        <a:rPr lang="hu-HU" baseline="0" dirty="0" smtClean="0"/>
                        <a:t> i</a:t>
                      </a:r>
                      <a:r>
                        <a:rPr lang="hu-HU" dirty="0" smtClean="0"/>
                        <a:t>degösszeroppanás</a:t>
                      </a:r>
                      <a:r>
                        <a:rPr lang="hu-HU" baseline="0" dirty="0" smtClean="0"/>
                        <a:t> miatt kiengedték</a:t>
                      </a:r>
                      <a:endParaRPr lang="hu-HU" dirty="0"/>
                    </a:p>
                  </a:txBody>
                  <a:tcPr/>
                </a:tc>
              </a:tr>
              <a:tr h="441525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Anatolij</a:t>
                      </a:r>
                      <a:r>
                        <a:rPr lang="hu-HU" dirty="0" smtClean="0"/>
                        <a:t> GYJATLOV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helyettes főmérnök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10 év</a:t>
                      </a:r>
                      <a:r>
                        <a:rPr lang="hu-HU" baseline="0" dirty="0" smtClean="0"/>
                        <a:t> börtön</a:t>
                      </a:r>
                      <a:br>
                        <a:rPr lang="hu-HU" baseline="0" dirty="0" smtClean="0"/>
                      </a:br>
                      <a:r>
                        <a:rPr lang="hu-HU" baseline="0" dirty="0" smtClean="0"/>
                        <a:t>(és 3,9 </a:t>
                      </a:r>
                      <a:r>
                        <a:rPr lang="hu-HU" baseline="0" dirty="0" err="1" smtClean="0"/>
                        <a:t>Sievert</a:t>
                      </a:r>
                      <a:r>
                        <a:rPr lang="hu-HU" baseline="0" dirty="0" smtClean="0"/>
                        <a:t> sugárdózis)</a:t>
                      </a: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 évet letöltött,</a:t>
                      </a:r>
                      <a:r>
                        <a:rPr lang="hu-HU" baseline="0" dirty="0" smtClean="0"/>
                        <a:t> majd elengedték. 1995-ben szívrohamban halt meg.</a:t>
                      </a:r>
                      <a:endParaRPr lang="hu-HU" dirty="0"/>
                    </a:p>
                  </a:txBody>
                  <a:tcPr/>
                </a:tc>
              </a:tr>
              <a:tr h="441525">
                <a:tc>
                  <a:txBody>
                    <a:bodyPr/>
                    <a:lstStyle/>
                    <a:p>
                      <a:r>
                        <a:rPr lang="hu-HU" smtClean="0"/>
                        <a:t>ROGOZSKIN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ügyeletes</a:t>
                      </a:r>
                      <a:r>
                        <a:rPr lang="hu-HU" baseline="0" smtClean="0"/>
                        <a:t> főnök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5 év börtön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41525">
                <a:tc>
                  <a:txBody>
                    <a:bodyPr/>
                    <a:lstStyle/>
                    <a:p>
                      <a:r>
                        <a:rPr lang="hu-HU" smtClean="0"/>
                        <a:t>KOVALENKO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műhelyvezető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3 év börtön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41525">
                <a:tc>
                  <a:txBody>
                    <a:bodyPr/>
                    <a:lstStyle/>
                    <a:p>
                      <a:r>
                        <a:rPr lang="hu-HU" smtClean="0"/>
                        <a:t>LAUSKIN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biztonsági ügyeletes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2 év</a:t>
                      </a:r>
                      <a:r>
                        <a:rPr lang="hu-HU" baseline="0" smtClean="0"/>
                        <a:t> börtön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40581"/>
            <a:ext cx="3228970" cy="315905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39552" y="458112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GYJATLOV az 1995-ös halála előtt egy emlékezetes interjút adott, melyben az Atomenergia Hivatalt nevezte meg felelősnek, mert </a:t>
            </a:r>
            <a:r>
              <a:rPr lang="hu-HU" dirty="0">
                <a:solidFill>
                  <a:schemeClr val="tx2"/>
                </a:solidFill>
              </a:rPr>
              <a:t>szerinte a baleset idején </a:t>
            </a:r>
            <a:r>
              <a:rPr lang="hu-HU" dirty="0" smtClean="0">
                <a:solidFill>
                  <a:schemeClr val="tx2"/>
                </a:solidFill>
              </a:rPr>
              <a:t>bizonyos, az erőműre vonatkozó dokumentumok nem álltak a személyzet rendelkezésére.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A </a:t>
            </a:r>
            <a:r>
              <a:rPr lang="hu-HU" dirty="0" err="1" smtClean="0">
                <a:solidFill>
                  <a:schemeClr val="tx2"/>
                </a:solidFill>
              </a:rPr>
              <a:t>Csernobilban</a:t>
            </a:r>
            <a:r>
              <a:rPr lang="hu-HU" dirty="0" smtClean="0">
                <a:solidFill>
                  <a:schemeClr val="tx2"/>
                </a:solidFill>
              </a:rPr>
              <a:t> általa kapott 3,9 </a:t>
            </a:r>
            <a:r>
              <a:rPr lang="hu-HU" dirty="0" err="1" smtClean="0">
                <a:solidFill>
                  <a:schemeClr val="tx2"/>
                </a:solidFill>
              </a:rPr>
              <a:t>Sievert</a:t>
            </a:r>
            <a:r>
              <a:rPr lang="hu-HU" dirty="0" smtClean="0">
                <a:solidFill>
                  <a:schemeClr val="tx2"/>
                </a:solidFill>
              </a:rPr>
              <a:t> kb. 55 % valószínűséggel okoz halált, de ő, mint kiderült, a 45 %-ban volt.</a:t>
            </a:r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012"/>
            <a:ext cx="9144000" cy="59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3349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last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22" y="357166"/>
            <a:ext cx="8010244" cy="514791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57929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A szarkofág építése</a:t>
            </a:r>
          </a:p>
          <a:p>
            <a:pPr marL="514350" indent="-514350" algn="ctr">
              <a:buNone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8 hónap alatt, 7000 tonna fémből és 400 000 m</a:t>
            </a:r>
            <a:r>
              <a:rPr lang="hu-HU" sz="2000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betonból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hernoby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35782"/>
            <a:ext cx="5572163" cy="622677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429388" y="3143248"/>
            <a:ext cx="271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000" smtClean="0">
                <a:solidFill>
                  <a:schemeClr val="tx2">
                    <a:lumMod val="50000"/>
                  </a:schemeClr>
                </a:solidFill>
              </a:rPr>
              <a:t>A szarkofág építése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chernobyl-le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67793"/>
            <a:ext cx="4624407" cy="599016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429388" y="3143248"/>
            <a:ext cx="271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000" smtClean="0">
                <a:solidFill>
                  <a:schemeClr val="tx2">
                    <a:lumMod val="50000"/>
                  </a:schemeClr>
                </a:solidFill>
              </a:rPr>
              <a:t>A szarkofág építése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arcophag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84" y="642918"/>
            <a:ext cx="8232121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446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Áramkiesés </a:t>
            </a:r>
          </a:p>
        </p:txBody>
      </p:sp>
      <p:sp>
        <p:nvSpPr>
          <p:cNvPr id="4" name="Lefelé nyíl 3"/>
          <p:cNvSpPr/>
          <p:nvPr/>
        </p:nvSpPr>
        <p:spPr>
          <a:xfrm>
            <a:off x="4357686" y="476672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-107141" y="980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	- a biztonsági automatika leállítja a reaktort → a maghasadás leáll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	- áram nélkül a hűtővíz elektromos szivattyúi is leállnak → nincs hűtés</a:t>
            </a:r>
          </a:p>
        </p:txBody>
      </p:sp>
      <p:sp>
        <p:nvSpPr>
          <p:cNvPr id="7" name="Téglalap 6"/>
          <p:cNvSpPr/>
          <p:nvPr/>
        </p:nvSpPr>
        <p:spPr>
          <a:xfrm>
            <a:off x="0" y="2276872"/>
            <a:ext cx="914400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	Hőtermelés két fajtája: </a:t>
            </a:r>
          </a:p>
        </p:txBody>
      </p:sp>
      <p:sp>
        <p:nvSpPr>
          <p:cNvPr id="8" name="Lefelé nyíl 7"/>
          <p:cNvSpPr/>
          <p:nvPr/>
        </p:nvSpPr>
        <p:spPr>
          <a:xfrm>
            <a:off x="4357686" y="4774180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0" y="5214950"/>
            <a:ext cx="8561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	Még a 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leállított reaktort is folyamatosan hűteni kell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(víz keringetésével)</a:t>
            </a:r>
          </a:p>
        </p:txBody>
      </p:sp>
      <p:sp>
        <p:nvSpPr>
          <p:cNvPr id="11" name="Téglalap 10"/>
          <p:cNvSpPr/>
          <p:nvPr/>
        </p:nvSpPr>
        <p:spPr>
          <a:xfrm>
            <a:off x="0" y="27089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	- maghasadások (neutronok váltják ki → ez leállítható)</a:t>
            </a:r>
          </a:p>
        </p:txBody>
      </p:sp>
      <p:sp>
        <p:nvSpPr>
          <p:cNvPr id="12" name="Téglalap 11"/>
          <p:cNvSpPr/>
          <p:nvPr/>
        </p:nvSpPr>
        <p:spPr>
          <a:xfrm>
            <a:off x="0" y="321297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	- a korábbi hasadások termelte hasadvány magok spontán radioaktív bomlásai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ezt sehogy nem lehet leállítani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(ha valaki le tudná állítani, megoldaná a nukleáris hulladékok problémáját!)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ez az ún. „remanens hőtermelés” a névleges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hőteljesítménynek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akár 7 %-a is lehet,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Csernobilban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ez 224 MW!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214810" y="1556792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  <a:latin typeface="Bookman Old Style" pitchFamily="18" charset="0"/>
              </a:rPr>
              <a:t>?</a:t>
            </a:r>
            <a:endParaRPr lang="hu-HU" sz="4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857752" y="177281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Miért baj ez? 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0" y="601714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		→ ott a természetes gravitációs cirkuláció elégséges hűtővízáramlást adott</a:t>
            </a:r>
          </a:p>
          <a:p>
            <a:endParaRPr lang="hu-HU" sz="80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		Vajon erre lehet alapozni?</a:t>
            </a:r>
            <a:endParaRPr lang="hu-H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0" y="56314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Kurszk-i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egyik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RBMK-ban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a teljes áramkimaradás korábban bekövetkezett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8" grpId="0" animBg="1"/>
      <p:bldP spid="9" grpId="0"/>
      <p:bldP spid="11" grpId="0"/>
      <p:bldP spid="12" grpId="0"/>
      <p:bldP spid="13" grpId="0"/>
      <p:bldP spid="14" grpId="0"/>
      <p:bldP spid="16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ozsdas-szarkof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0"/>
            <a:ext cx="4575609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084168" y="2551837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szarkofág rozsdásodott vaslemez borítása ma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7175"/>
            <a:ext cx="6120680" cy="424622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5536" y="472514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reaktor UO</a:t>
            </a:r>
            <a:r>
              <a:rPr lang="hu-HU" baseline="-25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üzemanyaga a megszűnt vízhűtés miatt felforrósodott, és a 2865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°C-os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olvadáspontja közelében kilágyult, amitől lávaként folyni kezdett lefelé. A reaktor alatti beton födém a robbanástól megrepedezett, így a repedéseken tartani lehetett attól, hogy a láva átfolyik, és egy alsóbb részben összegyűlik, előidézve egy újabb, akár még nagyobb robbanást, ami jóval több radioaktív szennyezéssel járhatott volna.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Vagy a beton födém a hő- és sugárterheléstől elveszti teherbíró-képességét, és leszakad.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669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41" y="404664"/>
            <a:ext cx="6743151" cy="382634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67544" y="4725144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10.000 bányásszal egy hónap alatt ásattak egy 170 méter hosszú alagutat a sérült aktív zóna alá, ahová egy 30 méterszer 30 méteres, 2 méter magas termet alakítottak ki. A gyenge szellőzés miatt a bányászok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50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°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C-ban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dolgoztak. Mivel az alagút a földfelszín alatt 12 méterrel haladt, a sugárzás az erősen szennyeződött területen lévő bejáratnál 3-szor magasabb volt, mint lent, az alagútban.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Becslések szerint a bányászok közül, akik 20 és 30 év közöttiek voltak az alagút ásásakor, 2500 nem érte meg a 40 éves kort.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719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41" y="404664"/>
            <a:ext cx="6743151" cy="382634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67544" y="472514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Eredetileg a terembe egy folyékony nitrogénnel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-196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°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C-os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) működő hűtőrendszert terveztek telepíteni, de végül ez nem épült meg, hanem az egész termet kiöntötték betonnal.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0431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zarkofad-make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6165"/>
            <a:ext cx="8096250" cy="555307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5733256"/>
            <a:ext cx="9108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2012 áprilisában megkezdődött a 1,5 milliárd eurósra tervezett új szarkofág építése,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ami alatt majd lebontják a régi szarkofágot és az erőművet is, mielőtt összerogyna.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tervek szerint 2015 októberére készül el.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9156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52"/>
            <a:ext cx="9144000" cy="646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9300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3867944900_6d18b0b4d9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165214"/>
            <a:ext cx="6762797" cy="507209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0" y="43660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smtClean="0">
                <a:solidFill>
                  <a:schemeClr val="tx2">
                    <a:lumMod val="50000"/>
                  </a:schemeClr>
                </a:solidFill>
              </a:rPr>
              <a:t>A kitelepített Pripjaty főtere ma</a:t>
            </a:r>
            <a:endParaRPr lang="hu-HU" sz="200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429094230_59a5627088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04459"/>
            <a:ext cx="5848986" cy="643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www.csernobil.mlap.hu (154).jpg"/>
          <p:cNvPicPr>
            <a:picLocks noChangeAspect="1"/>
          </p:cNvPicPr>
          <p:nvPr/>
        </p:nvPicPr>
        <p:blipFill>
          <a:blip r:embed="rId2"/>
          <a:srcRect l="2362" t="20472" r="1181" b="13386"/>
          <a:stretch>
            <a:fillRect/>
          </a:stretch>
        </p:blipFill>
        <p:spPr>
          <a:xfrm>
            <a:off x="642910" y="571480"/>
            <a:ext cx="5600287" cy="5760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357982" y="2928934"/>
            <a:ext cx="271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felrobbant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4-es reaktor turbinacsarnoka ma</a:t>
            </a:r>
            <a:endParaRPr lang="hu-HU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20" b="-63920"/>
          <a:stretch/>
        </p:blipFill>
        <p:spPr>
          <a:xfrm>
            <a:off x="683568" y="1916832"/>
            <a:ext cx="5360560" cy="7365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39208" y="571480"/>
            <a:ext cx="8133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vízszivattyúkat tápláló „üzemzavari” áramforrás → tartalék dízelgenerátorok</a:t>
            </a:r>
          </a:p>
        </p:txBody>
      </p:sp>
      <p:sp>
        <p:nvSpPr>
          <p:cNvPr id="5" name="Villám 4"/>
          <p:cNvSpPr/>
          <p:nvPr/>
        </p:nvSpPr>
        <p:spPr>
          <a:xfrm>
            <a:off x="4250529" y="1000108"/>
            <a:ext cx="642942" cy="78581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28596" y="1928802"/>
            <a:ext cx="8133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„felpörgetésük” 40-60 másodperc!</a:t>
            </a:r>
          </a:p>
        </p:txBody>
      </p:sp>
      <p:sp>
        <p:nvSpPr>
          <p:cNvPr id="8" name="Téglalap 7"/>
          <p:cNvSpPr/>
          <p:nvPr/>
        </p:nvSpPr>
        <p:spPr>
          <a:xfrm>
            <a:off x="3143240" y="2988230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Ezalatt túlhevülés veszély!</a:t>
            </a:r>
          </a:p>
        </p:txBody>
      </p:sp>
      <p:sp>
        <p:nvSpPr>
          <p:cNvPr id="9" name="Téglalap 8"/>
          <p:cNvSpPr/>
          <p:nvPr/>
        </p:nvSpPr>
        <p:spPr>
          <a:xfrm>
            <a:off x="428596" y="4000504"/>
            <a:ext cx="8133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gőzturbinák forgásban vannak.</a:t>
            </a:r>
          </a:p>
        </p:txBody>
      </p:sp>
      <p:sp>
        <p:nvSpPr>
          <p:cNvPr id="10" name="Téglalap 9"/>
          <p:cNvSpPr/>
          <p:nvPr/>
        </p:nvSpPr>
        <p:spPr>
          <a:xfrm>
            <a:off x="1071538" y="4997247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Ezeknek komoly forgási energiájuk van</a:t>
            </a:r>
          </a:p>
          <a:p>
            <a:pPr marL="514350" indent="-514350" algn="ctr">
              <a:buNone/>
            </a:pP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(2 db 1200 tonnás, 3000 fordulat/perc).</a:t>
            </a:r>
          </a:p>
        </p:txBody>
      </p:sp>
      <p:sp>
        <p:nvSpPr>
          <p:cNvPr id="11" name="Lefelé nyíl 10"/>
          <p:cNvSpPr/>
          <p:nvPr/>
        </p:nvSpPr>
        <p:spPr>
          <a:xfrm>
            <a:off x="4357686" y="4500570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500034" y="613150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Ezek talán „befoghatók” áramtermelésre, a dízelgenerátorok felpörgetésig ,</a:t>
            </a:r>
          </a:p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kritikus 1. perc idejére.</a:t>
            </a:r>
          </a:p>
        </p:txBody>
      </p:sp>
      <p:sp>
        <p:nvSpPr>
          <p:cNvPr id="13" name="Lefelé nyíl 12"/>
          <p:cNvSpPr/>
          <p:nvPr/>
        </p:nvSpPr>
        <p:spPr>
          <a:xfrm>
            <a:off x="4357686" y="2428868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felé nyíl 13"/>
          <p:cNvSpPr/>
          <p:nvPr/>
        </p:nvSpPr>
        <p:spPr>
          <a:xfrm>
            <a:off x="4357686" y="571501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 descr="ThinkingMonk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162" y="2348868"/>
            <a:ext cx="2011680" cy="150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urb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7643866" cy="513572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5925941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felrobbant 4-es reaktor egyik generátora ma</a:t>
            </a:r>
            <a:endParaRPr lang="hu-HU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6195789" cy="461207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979712" y="587727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Egy megrongálódott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fűtőelemköteg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ma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wild_hor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14290"/>
            <a:ext cx="8890000" cy="58674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623731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000" smtClean="0">
                <a:solidFill>
                  <a:schemeClr val="tx2">
                    <a:lumMod val="50000"/>
                  </a:schemeClr>
                </a:solidFill>
              </a:rPr>
              <a:t>Vadlovak az elzárt zónában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623731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Vadlovak a kitelepített </a:t>
            </a:r>
            <a:r>
              <a:rPr lang="hu-HU" sz="2000" dirty="0" err="1" smtClean="0">
                <a:solidFill>
                  <a:schemeClr val="tx2">
                    <a:lumMod val="50000"/>
                  </a:schemeClr>
                </a:solidFill>
              </a:rPr>
              <a:t>Pripjaty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város határában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" y="267335"/>
            <a:ext cx="9141296" cy="58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292893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</a:rPr>
              <a:t>Tanulságok, jövőkép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Asztal\Aaa\angry-monkey-7399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8525" y="1371600"/>
            <a:ext cx="3521075" cy="3554413"/>
          </a:xfrm>
          <a:prstGeom prst="rect">
            <a:avLst/>
          </a:prstGeom>
          <a:noFill/>
        </p:spPr>
      </p:pic>
      <p:sp>
        <p:nvSpPr>
          <p:cNvPr id="5" name="Lekerekített téglalap feliratnak 4"/>
          <p:cNvSpPr/>
          <p:nvPr/>
        </p:nvSpPr>
        <p:spPr>
          <a:xfrm>
            <a:off x="428596" y="3857628"/>
            <a:ext cx="3571900" cy="1571636"/>
          </a:xfrm>
          <a:prstGeom prst="wedgeRoundRectCallout">
            <a:avLst>
              <a:gd name="adj1" fmla="val 63178"/>
              <a:gd name="adj2" fmla="val -8336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39552" y="4141529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smtClean="0">
                <a:solidFill>
                  <a:schemeClr val="tx2">
                    <a:lumMod val="50000"/>
                  </a:schemeClr>
                </a:solidFill>
              </a:rPr>
              <a:t>Miért vannak még egyáltalán atomerőművek,</a:t>
            </a:r>
            <a:br>
              <a:rPr lang="hu-HU" sz="200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2000" smtClean="0">
                <a:solidFill>
                  <a:schemeClr val="tx2">
                    <a:lumMod val="50000"/>
                  </a:schemeClr>
                </a:solidFill>
              </a:rPr>
              <a:t>ha ezek ilyen veszélyesek?</a:t>
            </a:r>
            <a:endParaRPr lang="hu-HU" sz="200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Asztal\Aaa\WorldElectricit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548680"/>
            <a:ext cx="7910513" cy="572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47147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>
                <a:solidFill>
                  <a:schemeClr val="tx2">
                    <a:lumMod val="50000"/>
                  </a:schemeClr>
                </a:solidFill>
              </a:rPr>
              <a:t>Atomerőművek a </a:t>
            </a:r>
            <a:r>
              <a:rPr lang="hu-HU" sz="2000" smtClean="0">
                <a:solidFill>
                  <a:schemeClr val="tx2">
                    <a:lumMod val="50000"/>
                  </a:schemeClr>
                </a:solidFill>
              </a:rPr>
              <a:t>világban ma</a:t>
            </a:r>
            <a:endParaRPr lang="hu-HU" sz="20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2590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2">
                    <a:lumMod val="50000"/>
                  </a:schemeClr>
                </a:solidFill>
              </a:rPr>
              <a:t>	438 reaktor működik világszerte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32766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2">
                    <a:lumMod val="50000"/>
                  </a:schemeClr>
                </a:solidFill>
              </a:rPr>
              <a:t>	57 reaktor építés alatt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3924310"/>
            <a:ext cx="914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372 GW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összes elektromos kapacitás, 80 %-os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időbeli kihasználtság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(Egész Magyarország teljesítményfelvétele nagyságrendileg 5-6 GW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	A világ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villamosenergia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13 %-át atomerőművek termelik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19050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2">
                    <a:lumMod val="50000"/>
                  </a:schemeClr>
                </a:solidFill>
              </a:rPr>
              <a:t>	Az EU villamosenergia fogyasztásának 30 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%-át atomerőművek adják</a:t>
            </a:r>
            <a:endParaRPr lang="hu-HU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Asztal\Aaa\sh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457200"/>
            <a:ext cx="8924925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66800" y="1143000"/>
          <a:ext cx="6705600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3" name="Chart" r:id="rId3" imgW="5287680" imgH="4117680" progId="Excel.Sheet.8">
                  <p:embed/>
                </p:oleObj>
              </mc:Choice>
              <mc:Fallback>
                <p:oleObj name="Chart" r:id="rId3" imgW="5287680" imgH="41176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43000"/>
                        <a:ext cx="6705600" cy="522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Csernobil hatása a nukleáris </a:t>
            </a:r>
            <a:r>
              <a:rPr lang="hu-HU">
                <a:solidFill>
                  <a:schemeClr val="tx2">
                    <a:lumMod val="50000"/>
                  </a:schemeClr>
                </a:solidFill>
              </a:rPr>
              <a:t>reaktorok 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korfáján 2009-ben</a:t>
            </a:r>
            <a:endParaRPr lang="hu-HU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himpanzee_thinking_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93" y="2617532"/>
            <a:ext cx="2420779" cy="3100864"/>
          </a:xfrm>
          <a:prstGeom prst="rect">
            <a:avLst/>
          </a:prstGeom>
        </p:spPr>
      </p:pic>
      <p:pic>
        <p:nvPicPr>
          <p:cNvPr id="9" name="Kép 8" descr="diatlov_as.JPG"/>
          <p:cNvPicPr>
            <a:picLocks noChangeAspect="1"/>
          </p:cNvPicPr>
          <p:nvPr/>
        </p:nvPicPr>
        <p:blipFill>
          <a:blip r:embed="rId3"/>
          <a:srcRect b="14880"/>
          <a:stretch>
            <a:fillRect/>
          </a:stretch>
        </p:blipFill>
        <p:spPr>
          <a:xfrm>
            <a:off x="928662" y="2617532"/>
            <a:ext cx="2857500" cy="3089025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500034" y="5903680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Anatolij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GYJATLOV</a:t>
            </a:r>
          </a:p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 erőmű villamosmérnöke,</a:t>
            </a:r>
          </a:p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helyettes főmérnök</a:t>
            </a:r>
          </a:p>
        </p:txBody>
      </p:sp>
      <p:sp>
        <p:nvSpPr>
          <p:cNvPr id="11" name="Felhő 10"/>
          <p:cNvSpPr/>
          <p:nvPr/>
        </p:nvSpPr>
        <p:spPr>
          <a:xfrm>
            <a:off x="785786" y="188640"/>
            <a:ext cx="7429552" cy="2286016"/>
          </a:xfrm>
          <a:prstGeom prst="cloudCallout">
            <a:avLst>
              <a:gd name="adj1" fmla="val -23953"/>
              <a:gd name="adj2" fmla="val 68322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571604" y="723718"/>
            <a:ext cx="58579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hu-HU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Ki kéne próbálni, hogy vajon ad-e egy percig elég áramot a szivattyúk részére a turbinák efféle „megcsapolása”…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7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722" cy="688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813"/>
            <a:ext cx="9144000" cy="52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886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>
                <a:solidFill>
                  <a:schemeClr val="tx2">
                    <a:lumMod val="50000"/>
                  </a:schemeClr>
                </a:solidFill>
              </a:rPr>
              <a:t>Az </a:t>
            </a:r>
            <a:r>
              <a:rPr lang="hu-HU" sz="2400" err="1">
                <a:solidFill>
                  <a:schemeClr val="tx2">
                    <a:lumMod val="50000"/>
                  </a:schemeClr>
                </a:solidFill>
              </a:rPr>
              <a:t>atomerőművi</a:t>
            </a:r>
            <a:r>
              <a:rPr lang="hu-HU" sz="240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villamosenergia</a:t>
            </a:r>
            <a:r>
              <a:rPr lang="hu-HU" sz="240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hu-HU" sz="2400" smtClean="0">
                <a:solidFill>
                  <a:schemeClr val="tx2">
                    <a:lumMod val="50000"/>
                  </a:schemeClr>
                </a:solidFill>
              </a:rPr>
              <a:t>termelés</a:t>
            </a:r>
            <a:endParaRPr lang="hu-HU" sz="2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18119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>
                <a:solidFill>
                  <a:srgbClr val="339933"/>
                </a:solidFill>
              </a:rPr>
              <a:t>előnyei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495800" y="118119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>
                <a:solidFill>
                  <a:srgbClr val="FF0000"/>
                </a:solidFill>
              </a:rPr>
              <a:t>hátrányai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5720" y="1700808"/>
            <a:ext cx="42862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  <a:t>- viszonylag olcsón termel (bár a Paksi Atomerőmű nem építi be az eladási kWh árába az erőmű építésének egykori költségét (ami mai áron ≈ 1700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  <a:t>rd Ft)</a:t>
            </a:r>
            <a:b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  <a:t>→ 11-ről 15-re nőne a Ft/kWh eladási ár</a:t>
            </a:r>
            <a:endParaRPr lang="hu-H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85720" y="3214717"/>
            <a:ext cx="4286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hu-HU" sz="1800" smtClean="0">
                <a:solidFill>
                  <a:schemeClr val="tx2">
                    <a:lumMod val="50000"/>
                  </a:schemeClr>
                </a:solidFill>
              </a:rPr>
              <a:t> szinte nincs </a:t>
            </a:r>
            <a:r>
              <a:rPr lang="hu-HU" sz="1800">
                <a:solidFill>
                  <a:schemeClr val="tx2">
                    <a:lumMod val="50000"/>
                  </a:schemeClr>
                </a:solidFill>
              </a:rPr>
              <a:t>szén-dioxid </a:t>
            </a:r>
            <a:r>
              <a:rPr lang="hu-HU" sz="1800" smtClean="0">
                <a:solidFill>
                  <a:schemeClr val="tx2">
                    <a:lumMod val="50000"/>
                  </a:schemeClr>
                </a:solidFill>
              </a:rPr>
              <a:t>kibocsátás 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(klímaváltozás)</a:t>
            </a:r>
            <a:endParaRPr lang="hu-HU" sz="1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85720" y="3945830"/>
            <a:ext cx="4286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800" smtClean="0">
                <a:solidFill>
                  <a:schemeClr val="tx2">
                    <a:lumMod val="50000"/>
                  </a:schemeClr>
                </a:solidFill>
              </a:rPr>
              <a:t>- stabil üzemanyag-ellátás</a:t>
            </a:r>
          </a:p>
          <a:p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(nagy</a:t>
            </a:r>
            <a:r>
              <a:rPr lang="hu-HU" sz="1800" smtClean="0">
                <a:solidFill>
                  <a:schemeClr val="tx2">
                    <a:lumMod val="50000"/>
                  </a:schemeClr>
                </a:solidFill>
              </a:rPr>
              <a:t> uránkészletek politikailag stabil országokban: USA, Kanada, Ausztrália)</a:t>
            </a:r>
            <a:endParaRPr lang="hu-HU" sz="1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85688" y="4960212"/>
            <a:ext cx="43583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jelenlegi atomerőműveknek 400 évig elég a világ </a:t>
            </a:r>
            <a: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  <a:t>uránkészlete (pedig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most csak</a:t>
            </a:r>
            <a: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az urán 0,7 %-át használjuk,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plusz</a:t>
            </a:r>
            <a: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van tórium is)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85720" y="5949280"/>
            <a:ext cx="4286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- koncentrált </a:t>
            </a:r>
            <a: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  <a:t>energiaforrás, ellátásbiztonság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(az üzemanyag évekre </a:t>
            </a:r>
            <a: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  <a:t>előre beszerezhető, tárolható)</a:t>
            </a:r>
            <a:endParaRPr lang="hu-H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643438" y="2555612"/>
            <a:ext cx="4286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- baleseti kockázat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643438" y="2852936"/>
            <a:ext cx="428628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  <a:t>- a radioaktív </a:t>
            </a: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hulladékok </a:t>
            </a:r>
            <a: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  <a:t>elhelyezése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nem teljesen megoldott (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Bátaapátiban már nyílt egy végleges tároló, de ez csak kis- és közepes aktivitású hulladékot fogad be)</a:t>
            </a:r>
          </a:p>
          <a:p>
            <a:pPr>
              <a:spcBef>
                <a:spcPct val="50000"/>
              </a:spcBef>
            </a:pPr>
            <a:endParaRPr lang="hu-H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643438" y="4005064"/>
            <a:ext cx="4286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  <a:t> kiváló célpont ellenségnek, terroristáknak</a:t>
            </a:r>
          </a:p>
        </p:txBody>
      </p:sp>
      <p:cxnSp>
        <p:nvCxnSpPr>
          <p:cNvPr id="16" name="Egyenes összekötő nyíllal 15"/>
          <p:cNvCxnSpPr/>
          <p:nvPr/>
        </p:nvCxnSpPr>
        <p:spPr>
          <a:xfrm rot="10800000" flipV="1">
            <a:off x="2857488" y="764704"/>
            <a:ext cx="785818" cy="28575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5286380" y="764704"/>
            <a:ext cx="857256" cy="28575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4008" y="4365104"/>
            <a:ext cx="4286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 „politikai kockázat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”: a lakosság hangulata könnyen, gyorsan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változhat negatív irányban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  <a:t>(csak demokráciákban probléma)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644008" y="5229200"/>
            <a:ext cx="4286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rugalmatlan termelés (egy reaktor fél-egy éven át éjjel-nappal ugyanannyit termel, közben időnként teljesen leáll)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644008" y="1700808"/>
            <a:ext cx="4286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drága megépíteni (kb. 3 Mrd EUR / 1000 MW, de ez sok mindentől függ, pl. a választott reaktortípustól, technológiáktól)</a:t>
            </a:r>
            <a:endParaRPr lang="hu-H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644008" y="6167045"/>
            <a:ext cx="4286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egy üzemzavar akár évekig tartó komoly kiesést okoz az ellátórendszerben</a:t>
            </a:r>
          </a:p>
        </p:txBody>
      </p:sp>
    </p:spTree>
    <p:extLst>
      <p:ext uri="{BB962C8B-B14F-4D97-AF65-F5344CB8AC3E}">
        <p14:creationId xmlns:p14="http://schemas.microsoft.com/office/powerpoint/2010/main" val="29276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/>
      <p:bldP spid="6153" grpId="0"/>
      <p:bldP spid="6154" grpId="0"/>
      <p:bldP spid="6156" grpId="0"/>
      <p:bldP spid="6157" grpId="0"/>
      <p:bldP spid="15" grpId="0"/>
      <p:bldP spid="18" grpId="0"/>
      <p:bldP spid="19" grpId="0"/>
      <p:bldP spid="20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1700808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Egy érdekes adat az urán felhasználásának hatékonyságáról:</a:t>
            </a:r>
          </a:p>
          <a:p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 smtClean="0">
                <a:solidFill>
                  <a:srgbClr val="002060"/>
                </a:solidFill>
              </a:rPr>
              <a:t>A Paksi Atomerőműben az üzemanyag kiégési szintje</a:t>
            </a:r>
            <a:br>
              <a:rPr lang="hu-HU" dirty="0" smtClean="0">
                <a:solidFill>
                  <a:srgbClr val="002060"/>
                </a:solidFill>
              </a:rPr>
            </a:br>
            <a:r>
              <a:rPr lang="hu-HU" dirty="0" smtClean="0">
                <a:solidFill>
                  <a:srgbClr val="002060"/>
                </a:solidFill>
              </a:rPr>
              <a:t>(az elhasználódott fűtőelemek maradék </a:t>
            </a:r>
            <a:r>
              <a:rPr lang="hu-HU" baseline="30000" dirty="0" smtClean="0">
                <a:solidFill>
                  <a:srgbClr val="002060"/>
                </a:solidFill>
              </a:rPr>
              <a:t>235</a:t>
            </a:r>
            <a:r>
              <a:rPr lang="hu-HU" dirty="0" smtClean="0">
                <a:solidFill>
                  <a:srgbClr val="002060"/>
                </a:solidFill>
              </a:rPr>
              <a:t>U koncentrációja)</a:t>
            </a:r>
            <a:br>
              <a:rPr lang="hu-HU" dirty="0" smtClean="0">
                <a:solidFill>
                  <a:srgbClr val="002060"/>
                </a:solidFill>
              </a:rPr>
            </a:br>
            <a:endParaRPr lang="hu-HU" dirty="0" smtClean="0">
              <a:solidFill>
                <a:srgbClr val="002060"/>
              </a:solidFill>
            </a:endParaRPr>
          </a:p>
          <a:p>
            <a:r>
              <a:rPr lang="hu-HU" dirty="0" smtClean="0">
                <a:solidFill>
                  <a:srgbClr val="002060"/>
                </a:solidFill>
              </a:rPr>
              <a:t>1,2-1,3 %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 smtClean="0">
                <a:solidFill>
                  <a:srgbClr val="002060"/>
                </a:solidFill>
              </a:rPr>
              <a:t>vagyis magasabb, mint a természetes uránban!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 smtClean="0">
                <a:solidFill>
                  <a:srgbClr val="002060"/>
                </a:solidFill>
              </a:rPr>
              <a:t>Ezért az elhasználódott fűtőelem </a:t>
            </a:r>
            <a:r>
              <a:rPr lang="hu-HU" smtClean="0">
                <a:solidFill>
                  <a:srgbClr val="002060"/>
                </a:solidFill>
              </a:rPr>
              <a:t>újrafeldolgozásra érdemes.</a:t>
            </a:r>
            <a:endParaRPr lang="hu-HU" dirty="0" smtClean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 smtClean="0">
                <a:solidFill>
                  <a:srgbClr val="002060"/>
                </a:solidFill>
              </a:rPr>
              <a:t>(A nyugati gyártású, paksihoz hasonlóan </a:t>
            </a:r>
            <a:r>
              <a:rPr lang="hu-HU" dirty="0" err="1" smtClean="0">
                <a:solidFill>
                  <a:srgbClr val="002060"/>
                </a:solidFill>
              </a:rPr>
              <a:t>nyomottvizes</a:t>
            </a:r>
            <a:r>
              <a:rPr lang="hu-HU" dirty="0" smtClean="0">
                <a:solidFill>
                  <a:srgbClr val="002060"/>
                </a:solidFill>
              </a:rPr>
              <a:t> reaktorokban ez 0,9 %.)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9385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486829"/>
              </p:ext>
            </p:extLst>
          </p:nvPr>
        </p:nvGraphicFramePr>
        <p:xfrm>
          <a:off x="0" y="260648"/>
          <a:ext cx="9144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755576" y="63093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* a hálózatba betáplált bruttó termelése kb. 5,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%-át el is használja az erőmű 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6432530"/>
          </a:xfrm>
          <a:prstGeom prst="rect">
            <a:avLst/>
          </a:prstGeom>
        </p:spPr>
        <p:txBody>
          <a:bodyPr wrap="square" lIns="360000" rIns="360000">
            <a:spAutoFit/>
          </a:bodyPr>
          <a:lstStyle/>
          <a:p>
            <a:pPr algn="ctr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Záró gondolatok</a:t>
            </a:r>
          </a:p>
          <a:p>
            <a:endParaRPr lang="hu-H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Minden villamosenergia-termelési módszernek vannak hátrányai:</a:t>
            </a:r>
          </a:p>
          <a:p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- elsősorban a környezetkárosító hatások (</a:t>
            </a:r>
            <a:r>
              <a:rPr lang="hu-HU" sz="2000" dirty="0" err="1" smtClean="0">
                <a:solidFill>
                  <a:schemeClr val="tx2">
                    <a:lumMod val="50000"/>
                  </a:schemeClr>
                </a:solidFill>
              </a:rPr>
              <a:t>externáliák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endParaRPr lang="hu-H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u-HU" sz="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Ezek a káros környezeti hatások azonban sokfélék, igen eltérőek, ezért</a:t>
            </a:r>
            <a:b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2000" b="1" dirty="0" smtClean="0">
                <a:solidFill>
                  <a:schemeClr val="tx2">
                    <a:lumMod val="50000"/>
                  </a:schemeClr>
                </a:solidFill>
              </a:rPr>
              <a:t>nem lehet őket összehasonlítani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, egymás mellé mérlegre tenni,</a:t>
            </a:r>
            <a:b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mert </a:t>
            </a:r>
            <a:r>
              <a:rPr lang="hu-HU" sz="2000" b="1" dirty="0" smtClean="0">
                <a:solidFill>
                  <a:schemeClr val="tx2">
                    <a:lumMod val="50000"/>
                  </a:schemeClr>
                </a:solidFill>
              </a:rPr>
              <a:t>nincsen egységes mértékegységük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hu-H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u-H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Az „ökológiai lábnyom” fogalom bevezetése egy ilyen egységes mértékegységre irányuló erőfeszítés, próbálkozás. Minden emberi tevékenységhez hozzárendel egy földterület és vízterület nagyságot, melyre szükség van a jószágok fenntartható előállításhoz, illetve azok káros hatásainak kompenzálásához. Például adott 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éves  CO</a:t>
            </a:r>
            <a:r>
              <a:rPr lang="hu-HU" sz="2000" baseline="-25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kibocsátáshoz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hozzárendelhető egy erdőterület nagyság, mely pont annyi CO</a:t>
            </a:r>
            <a:r>
              <a:rPr lang="hu-HU" sz="2000" baseline="-25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kibocsátást elnyel.</a:t>
            </a:r>
            <a:b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hu-H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De komoly módszertani problémái vannak. Mekkora területet rendeljünk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a Sárga-folyóban kipusztult halfajokhoz?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a nukleáris hulladékhoz?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az elhasznált napelemek veszélyeshulladék-kezeléséhez?</a:t>
            </a:r>
          </a:p>
        </p:txBody>
      </p:sp>
    </p:spTree>
    <p:extLst>
      <p:ext uri="{BB962C8B-B14F-4D97-AF65-F5344CB8AC3E}">
        <p14:creationId xmlns:p14="http://schemas.microsoft.com/office/powerpoint/2010/main" val="38951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339621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Nem helyes egy villamosenergia-termelési módszer hátrányaira önmagában tekinteni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, csak annak hátrányait hangsúlyozni,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hiszen ha valamely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másik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módszerrel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termeltünk volna 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ugyanannyi </a:t>
            </a:r>
            <a:r>
              <a:rPr lang="hu-HU" b="1" dirty="0">
                <a:solidFill>
                  <a:schemeClr val="tx2">
                    <a:lumMod val="50000"/>
                  </a:schemeClr>
                </a:solidFill>
              </a:rPr>
              <a:t>az energiát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, annak a másik módszernek is lett volna káros környezeti hatása,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(csak általában egész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más fajta káros környezeti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hatás), és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mivel az nem következett be, azt nem érezzük, az nem fáj.</a:t>
            </a: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emberi természet hajlamos a meglévő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állapot hátrányaira koncentrálni, ezeket nagynak látni, míg a távoli, elérendőnek tekintett állapotnak inkább az előnyeire koncentrálni, annak előnyeit nagynak látni.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Kép 2" descr="nuclear_power_plan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874" y="3501008"/>
            <a:ext cx="1916974" cy="14257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96" y="3573016"/>
            <a:ext cx="1704548" cy="137310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0" y="5229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Mi lesz a veszélyes hulladékkal?</a:t>
            </a:r>
            <a:endParaRPr lang="hu-HU" sz="2400" b="1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572000" y="5843265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Mi lesz a veszélyes hulladékkal?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572000" y="5229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32930F"/>
                </a:solidFill>
              </a:rPr>
              <a:t>Nincs CO</a:t>
            </a:r>
            <a:r>
              <a:rPr lang="hu-HU" sz="2400" b="1" baseline="-25000" dirty="0" smtClean="0">
                <a:solidFill>
                  <a:srgbClr val="32930F"/>
                </a:solidFill>
              </a:rPr>
              <a:t>2</a:t>
            </a:r>
            <a:r>
              <a:rPr lang="hu-HU" sz="2400" b="1" dirty="0" smtClean="0">
                <a:solidFill>
                  <a:srgbClr val="32930F"/>
                </a:solidFill>
              </a:rPr>
              <a:t> kibocsátása!</a:t>
            </a:r>
            <a:endParaRPr lang="hu-HU" sz="2400" b="1" dirty="0">
              <a:solidFill>
                <a:srgbClr val="32930F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99592" y="5805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32930F"/>
                </a:solidFill>
              </a:rPr>
              <a:t>Nincs CO</a:t>
            </a:r>
            <a:r>
              <a:rPr lang="hu-HU" b="1" baseline="-25000" dirty="0" smtClean="0">
                <a:solidFill>
                  <a:srgbClr val="32930F"/>
                </a:solidFill>
              </a:rPr>
              <a:t>2</a:t>
            </a:r>
            <a:r>
              <a:rPr lang="hu-HU" b="1" dirty="0" smtClean="0">
                <a:solidFill>
                  <a:srgbClr val="32930F"/>
                </a:solidFill>
              </a:rPr>
              <a:t> kibocsátása!</a:t>
            </a:r>
            <a:endParaRPr lang="hu-HU" b="1" dirty="0">
              <a:solidFill>
                <a:srgbClr val="3293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2876128"/>
            <a:ext cx="5067300" cy="3505200"/>
          </a:xfrm>
          <a:prstGeom prst="rect">
            <a:avLst/>
          </a:prstGeom>
        </p:spPr>
      </p:pic>
      <p:sp>
        <p:nvSpPr>
          <p:cNvPr id="3" name="Lekerekített téglalap feliratnak 2"/>
          <p:cNvSpPr/>
          <p:nvPr/>
        </p:nvSpPr>
        <p:spPr>
          <a:xfrm>
            <a:off x="1691680" y="1340768"/>
            <a:ext cx="5112568" cy="1080120"/>
          </a:xfrm>
          <a:prstGeom prst="wedgeRoundRectCallout">
            <a:avLst>
              <a:gd name="adj1" fmla="val 24908"/>
              <a:gd name="adj2" fmla="val 12364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- A fosszilis erőművek CO</a:t>
            </a:r>
            <a:r>
              <a:rPr lang="hu-HU" sz="2000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 kibocsátása klímaváltozást, </a:t>
            </a:r>
            <a:r>
              <a:rPr lang="hu-HU" sz="2000" dirty="0" err="1" smtClean="0">
                <a:solidFill>
                  <a:schemeClr val="accent2">
                    <a:lumMod val="50000"/>
                  </a:schemeClr>
                </a:solidFill>
              </a:rPr>
              <a:t>elsivatagosodást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 hozott ránk</a:t>
            </a:r>
            <a:endParaRPr lang="hu-H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33962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Akit személyesen érint valamely villamosenergia-termelési módszer káros hatása,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annak „könnyebb” döntenie: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59" y="1772816"/>
            <a:ext cx="6240693" cy="4680520"/>
          </a:xfrm>
          <a:prstGeom prst="rect">
            <a:avLst/>
          </a:prstGeom>
        </p:spPr>
      </p:pic>
      <p:sp>
        <p:nvSpPr>
          <p:cNvPr id="4" name="Lekerekített téglalap feliratnak 3"/>
          <p:cNvSpPr/>
          <p:nvPr/>
        </p:nvSpPr>
        <p:spPr>
          <a:xfrm>
            <a:off x="1691680" y="404664"/>
            <a:ext cx="5112568" cy="1080120"/>
          </a:xfrm>
          <a:prstGeom prst="wedgeRoundRectCallout">
            <a:avLst>
              <a:gd name="adj1" fmla="val 10748"/>
              <a:gd name="adj2" fmla="val 15068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- Az atomerőmű miatt már</a:t>
            </a:r>
            <a:b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soha nem költözhetek haza, </a:t>
            </a:r>
            <a:r>
              <a:rPr lang="hu-HU" sz="2000" dirty="0" err="1" smtClean="0">
                <a:solidFill>
                  <a:schemeClr val="accent2">
                    <a:lumMod val="50000"/>
                  </a:schemeClr>
                </a:solidFill>
              </a:rPr>
              <a:t>Fukushimába</a:t>
            </a:r>
            <a:endParaRPr lang="hu-H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8790"/>
            <a:ext cx="9073008" cy="597651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5496" y="6300028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kínai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Sárga-folyó halfajainak 30 %-a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eltűnt a gigantikus vízerőművek megépülése után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/>
          <p:cNvSpPr txBox="1"/>
          <p:nvPr/>
        </p:nvSpPr>
        <p:spPr>
          <a:xfrm>
            <a:off x="0" y="1428736"/>
            <a:ext cx="8786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   Korábban más RBMK reaktorokban már végeztek ilyen „turbina-csapolásos” kísérletet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a turbina forgása gyorsan lassult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a termelt feszültség gyorsan csökkent</a:t>
            </a: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   (az indukálódó feszültség elégtelennek bizonyult a szivattyúk működtetéséhez)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0" y="3373939"/>
            <a:ext cx="87868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   GYJATLOV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villamosmérnöki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„megoldást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” keresett a feszültségesés megakadályozására:</a:t>
            </a:r>
          </a:p>
          <a:p>
            <a:endParaRPr lang="hu-H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→ egy fordulatszám szabályozó berendezést terveztek és építettek meg,</a:t>
            </a:r>
          </a:p>
          <a:p>
            <a:pPr lvl="1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ennek kipróbálását vették be a kísérleti munkaprogramba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7544" y="551723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szénerőművek szén-dioxid mellett kormot, port és mérgező gázokat is a légkörbe juttatnak, nagy mennyiségben. A fejlett országokban a légkörbe kiengedett égéstermék összetételére egyre szigorúbb szabályok vonatkoznak, a fejlődő országokban viszont a szabályok illetve betartatásuk jóval lazább..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46"/>
            <a:ext cx="9144000" cy="51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5172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olaj és szén 1-5 %-a kén,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amiből az elégetéskor kén-dioxid lesz, ami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levegő nedvességtartalmával kénessavvá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egyesül. Az égéskor a levegő nitrogéntartalma részben nitrogén-oxidokká, majd salétromsavvá alakul. Nagyrészt ezek okozzák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savas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esőket, vagyis a fosszilis erőművek (a fosszilis fűtés és a robbanómotoros közlekedés mellett).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" y="44624"/>
            <a:ext cx="7087518" cy="53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41686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580112" y="2492896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szélturbinák sok madár pusztulását okozzák.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(ugyanakkor a közlekedés, a permetezőszerek és sok egyéb emberi tevékenység úgyszintén)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536" y="299695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napelemek legyártása is környezeti terheléssel jár.</a:t>
            </a:r>
          </a:p>
          <a:p>
            <a:pPr algn="ctr"/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Ritkán számoljuk ki, milyen óriási mennyiségű napelemmel lehetne kiváltani egy-egy hatalmas vízerőmű vagy atomerőmű teljes (éjjel-nappali) termelését.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74" y="260648"/>
            <a:ext cx="4286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92" y="942320"/>
            <a:ext cx="4600556" cy="378282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60840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jó hír, hogy amíg ez a (jelenleg vég nélkülinek tűnő) vita tart, addig is tehetünk valamit…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40" y="1988840"/>
            <a:ext cx="1033880" cy="194421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98" y="260648"/>
            <a:ext cx="1394585" cy="12241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81" y="283825"/>
            <a:ext cx="1200959" cy="12009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53136"/>
            <a:ext cx="1512168" cy="121813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61048"/>
            <a:ext cx="1502941" cy="163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"/>
            <a:ext cx="9144000" cy="681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23528" y="2636912"/>
            <a:ext cx="8496944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9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Minden olyan rendkívüli üzemállapot előidézéséhez,</a:t>
            </a:r>
          </a:p>
          <a:p>
            <a:r>
              <a:rPr lang="hu-HU" sz="19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aminél alapvető biztonsági rendszereket készülnek</a:t>
            </a:r>
          </a:p>
          <a:p>
            <a:r>
              <a:rPr lang="hu-HU" sz="19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kiiktatni, </a:t>
            </a:r>
            <a:r>
              <a:rPr lang="hu-HU" sz="19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minimum a helyi (csernobili) biztonsági</a:t>
            </a:r>
          </a:p>
          <a:p>
            <a:r>
              <a:rPr lang="hu-HU" sz="19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igazgató jóváhagyására lett volna szükség (amit nem</a:t>
            </a:r>
          </a:p>
          <a:p>
            <a:r>
              <a:rPr lang="hu-HU" sz="19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szereztek be).</a:t>
            </a:r>
          </a:p>
          <a:p>
            <a:r>
              <a:rPr lang="hu-HU" sz="19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Felvethető, hogy még ennél is tovább kellett volna</a:t>
            </a:r>
          </a:p>
          <a:p>
            <a:r>
              <a:rPr lang="hu-HU" sz="19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menniük: az erőmű kijelölt bázisintézetének, a</a:t>
            </a:r>
          </a:p>
          <a:p>
            <a:r>
              <a:rPr lang="hu-HU" sz="19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Kurcsatov</a:t>
            </a:r>
            <a:r>
              <a:rPr lang="hu-HU" sz="19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Intézetnek az engedélyét kellett volna</a:t>
            </a:r>
          </a:p>
          <a:p>
            <a:r>
              <a:rPr lang="hu-HU" sz="19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kérniük, akik viszont csak részletes kockázatelemzés,</a:t>
            </a:r>
          </a:p>
          <a:p>
            <a:r>
              <a:rPr lang="hu-HU" sz="19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modellvizsgálat után adtak volna engedélyt </a:t>
            </a:r>
            <a:r>
              <a:rPr lang="hu-HU" sz="19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egy ilyen, a normáltól jócskán eltérő üzemállapot előidézéséhez.</a:t>
            </a:r>
            <a:endParaRPr lang="hu-HU" sz="19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hu-HU" sz="19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Ehelyett a </a:t>
            </a:r>
            <a:r>
              <a:rPr lang="hu-HU" sz="19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Kurcsatov</a:t>
            </a:r>
            <a:r>
              <a:rPr lang="hu-HU" sz="19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Intézetet még csak nem is tájékoztatták a tervbe vett kísérletről</a:t>
            </a:r>
            <a:r>
              <a:rPr lang="hu-HU" sz="19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hu-HU" sz="19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Kép 6" descr="diatlov_as.JPG"/>
          <p:cNvPicPr>
            <a:picLocks noChangeAspect="1"/>
          </p:cNvPicPr>
          <p:nvPr/>
        </p:nvPicPr>
        <p:blipFill>
          <a:blip r:embed="rId2"/>
          <a:srcRect b="14880"/>
          <a:stretch>
            <a:fillRect/>
          </a:stretch>
        </p:blipFill>
        <p:spPr>
          <a:xfrm>
            <a:off x="611561" y="332656"/>
            <a:ext cx="1931717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408532"/>
              </p:ext>
            </p:extLst>
          </p:nvPr>
        </p:nvGraphicFramePr>
        <p:xfrm>
          <a:off x="179512" y="188640"/>
          <a:ext cx="9036496" cy="65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kerekített téglalap feliratnak 3"/>
          <p:cNvSpPr/>
          <p:nvPr/>
        </p:nvSpPr>
        <p:spPr>
          <a:xfrm>
            <a:off x="3347864" y="116632"/>
            <a:ext cx="4464496" cy="1368152"/>
          </a:xfrm>
          <a:prstGeom prst="wedgeRoundRectCallout">
            <a:avLst>
              <a:gd name="adj1" fmla="val -82417"/>
              <a:gd name="adj2" fmla="val 519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 reaktor akkoriban már hónapok óta</a:t>
            </a:r>
          </a:p>
          <a:p>
            <a:pPr algn="ctr"/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folyamatosan a névleges </a:t>
            </a: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</a:rPr>
              <a:t>hőteljesítményén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3200 MW-on üzemelt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989585"/>
              </p:ext>
            </p:extLst>
          </p:nvPr>
        </p:nvGraphicFramePr>
        <p:xfrm>
          <a:off x="179512" y="188640"/>
          <a:ext cx="9036496" cy="65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kerekített téglalap feliratnak 3"/>
          <p:cNvSpPr/>
          <p:nvPr/>
        </p:nvSpPr>
        <p:spPr>
          <a:xfrm>
            <a:off x="215900" y="2924944"/>
            <a:ext cx="3347988" cy="1224136"/>
          </a:xfrm>
          <a:prstGeom prst="wedgeRoundRectCallout">
            <a:avLst>
              <a:gd name="adj1" fmla="val 33934"/>
              <a:gd name="adj2" fmla="val -15739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április 25-én 00:00-kor megkezdődött a kb. 24 órán át tartó leállítási folyamat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018769"/>
              </p:ext>
            </p:extLst>
          </p:nvPr>
        </p:nvGraphicFramePr>
        <p:xfrm>
          <a:off x="179512" y="188640"/>
          <a:ext cx="9036496" cy="65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kerekített téglalap feliratnak 3"/>
          <p:cNvSpPr/>
          <p:nvPr/>
        </p:nvSpPr>
        <p:spPr>
          <a:xfrm>
            <a:off x="1475656" y="4869160"/>
            <a:ext cx="3672408" cy="1368152"/>
          </a:xfrm>
          <a:prstGeom prst="wedgeRoundRectCallout">
            <a:avLst>
              <a:gd name="adj1" fmla="val 64745"/>
              <a:gd name="adj2" fmla="val -11944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13:05: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 teljesítmény a névleges 50 %-ára, 1600 MW-ra csökken, így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az egyik gőzturbinát lekapcsolják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104034"/>
              </p:ext>
            </p:extLst>
          </p:nvPr>
        </p:nvGraphicFramePr>
        <p:xfrm>
          <a:off x="179512" y="188640"/>
          <a:ext cx="9036496" cy="65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kerekített téglalap feliratnak 3"/>
          <p:cNvSpPr/>
          <p:nvPr/>
        </p:nvSpPr>
        <p:spPr>
          <a:xfrm>
            <a:off x="1691680" y="4869160"/>
            <a:ext cx="3456384" cy="1368152"/>
          </a:xfrm>
          <a:prstGeom prst="wedgeRoundRectCallout">
            <a:avLst>
              <a:gd name="adj1" fmla="val 65848"/>
              <a:gd name="adj2" fmla="val -1203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14:00-kor a munkaprogram szerint az üzemzavari hűtőrendszert kikapcsolják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264696" cy="513752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INES – Nemzetközi Nukleáris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EseménySkála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7544" y="60251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1990-ben vezette be a Nemzetközi Atomenergia Ügynökség (IAEA),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részben a csernobili baleset hatására.</a:t>
            </a:r>
            <a:endParaRPr lang="hu-HU" sz="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Fukushimáig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(2011)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csak Csernobil volt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7-es fokozatú esemény: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„nagyon súlyos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baleset”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250678"/>
              </p:ext>
            </p:extLst>
          </p:nvPr>
        </p:nvGraphicFramePr>
        <p:xfrm>
          <a:off x="179512" y="188640"/>
          <a:ext cx="9036496" cy="65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Lekerekített téglalap feliratnak 3"/>
          <p:cNvSpPr/>
          <p:nvPr/>
        </p:nvSpPr>
        <p:spPr>
          <a:xfrm>
            <a:off x="1691680" y="4869160"/>
            <a:ext cx="3456384" cy="1368152"/>
          </a:xfrm>
          <a:prstGeom prst="wedgeRoundRectCallout">
            <a:avLst>
              <a:gd name="adj1" fmla="val 65848"/>
              <a:gd name="adj2" fmla="val -1203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április 25-én 14:05-kor:</a:t>
            </a:r>
          </a:p>
          <a:p>
            <a:endParaRPr lang="hu-H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Kép 4" descr="ringing pho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04664"/>
            <a:ext cx="1674686" cy="13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180651"/>
              </p:ext>
            </p:extLst>
          </p:nvPr>
        </p:nvGraphicFramePr>
        <p:xfrm>
          <a:off x="179512" y="188640"/>
          <a:ext cx="9036496" cy="65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kerekített téglalap feliratnak 3"/>
          <p:cNvSpPr/>
          <p:nvPr/>
        </p:nvSpPr>
        <p:spPr>
          <a:xfrm>
            <a:off x="1691680" y="4869160"/>
            <a:ext cx="3456384" cy="1368152"/>
          </a:xfrm>
          <a:prstGeom prst="wedgeRoundRectCallout">
            <a:avLst>
              <a:gd name="adj1" fmla="val 65848"/>
              <a:gd name="adj2" fmla="val -1203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április 25-én 14:05-kor: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Kijevi Áramelosztó:</a:t>
            </a:r>
            <a:b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- Ne csökkentsetek tovább, nagyobb az áramigény a vártnál!</a:t>
            </a:r>
          </a:p>
        </p:txBody>
      </p:sp>
      <p:pic>
        <p:nvPicPr>
          <p:cNvPr id="5" name="Kép 4" descr="ringing pho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04664"/>
            <a:ext cx="1674686" cy="13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781378"/>
              </p:ext>
            </p:extLst>
          </p:nvPr>
        </p:nvGraphicFramePr>
        <p:xfrm>
          <a:off x="179512" y="188640"/>
          <a:ext cx="9036496" cy="65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kerekített téglalap feliratnak 3"/>
          <p:cNvSpPr/>
          <p:nvPr/>
        </p:nvSpPr>
        <p:spPr>
          <a:xfrm>
            <a:off x="1691680" y="4725144"/>
            <a:ext cx="4752528" cy="1512168"/>
          </a:xfrm>
          <a:prstGeom prst="wedgeRoundRectCallout">
            <a:avLst>
              <a:gd name="adj1" fmla="val 56182"/>
              <a:gd name="adj2" fmla="val -10304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 reaktor innentől 9 órán át „félgőzzel” termel, kikapcsolt üzemzavari hűtőrendszerrel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(ez már egy súlyos szabálytalanság, bár nem játszott szerepet a tragédiában)</a:t>
            </a:r>
          </a:p>
        </p:txBody>
      </p:sp>
    </p:spTree>
    <p:extLst>
      <p:ext uri="{BB962C8B-B14F-4D97-AF65-F5344CB8AC3E}">
        <p14:creationId xmlns:p14="http://schemas.microsoft.com/office/powerpoint/2010/main" val="9624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252265"/>
              </p:ext>
            </p:extLst>
          </p:nvPr>
        </p:nvGraphicFramePr>
        <p:xfrm>
          <a:off x="179512" y="188640"/>
          <a:ext cx="9036496" cy="65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Lekerekített téglalap feliratnak 3"/>
          <p:cNvSpPr/>
          <p:nvPr/>
        </p:nvSpPr>
        <p:spPr>
          <a:xfrm>
            <a:off x="2915816" y="4869160"/>
            <a:ext cx="3816424" cy="1368152"/>
          </a:xfrm>
          <a:prstGeom prst="wedgeRoundRectCallout">
            <a:avLst>
              <a:gd name="adj1" fmla="val 66960"/>
              <a:gd name="adj2" fmla="val -11944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23:10-kor: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Kijevi Áramelosztó: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- Most már folytathatjátok a leállást!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(lecsökkent a hálózat igénye)</a:t>
            </a:r>
          </a:p>
        </p:txBody>
      </p:sp>
      <p:pic>
        <p:nvPicPr>
          <p:cNvPr id="5" name="Kép 4" descr="ringing pho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04664"/>
            <a:ext cx="1674686" cy="13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112220"/>
              </p:ext>
            </p:extLst>
          </p:nvPr>
        </p:nvGraphicFramePr>
        <p:xfrm>
          <a:off x="179512" y="188640"/>
          <a:ext cx="9036496" cy="65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kerekített téglalap feliratnak 3"/>
          <p:cNvSpPr/>
          <p:nvPr/>
        </p:nvSpPr>
        <p:spPr>
          <a:xfrm>
            <a:off x="2915816" y="4869160"/>
            <a:ext cx="3816424" cy="1368152"/>
          </a:xfrm>
          <a:prstGeom prst="wedgeRoundRectCallout">
            <a:avLst>
              <a:gd name="adj1" fmla="val 69289"/>
              <a:gd name="adj2" fmla="val -11944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Folytatódhatna végre a előkészület a kísérletre, de…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… 00:00-kor úgyis műszakváltás lesz,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ezt már csinálják majd az újak…</a:t>
            </a:r>
          </a:p>
        </p:txBody>
      </p:sp>
    </p:spTree>
    <p:extLst>
      <p:ext uri="{BB962C8B-B14F-4D97-AF65-F5344CB8AC3E}">
        <p14:creationId xmlns:p14="http://schemas.microsoft.com/office/powerpoint/2010/main" val="16028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637036"/>
              </p:ext>
            </p:extLst>
          </p:nvPr>
        </p:nvGraphicFramePr>
        <p:xfrm>
          <a:off x="179512" y="188640"/>
          <a:ext cx="9036496" cy="65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kerekített téglalap feliratnak 3"/>
          <p:cNvSpPr/>
          <p:nvPr/>
        </p:nvSpPr>
        <p:spPr>
          <a:xfrm>
            <a:off x="3131840" y="4941168"/>
            <a:ext cx="3672408" cy="864096"/>
          </a:xfrm>
          <a:prstGeom prst="wedgeRoundRectCallout">
            <a:avLst>
              <a:gd name="adj1" fmla="val 68849"/>
              <a:gd name="adj2" fmla="val -1679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00:00-kor: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Megtörténik a műszakváltás.</a:t>
            </a:r>
          </a:p>
        </p:txBody>
      </p:sp>
    </p:spTree>
    <p:extLst>
      <p:ext uri="{BB962C8B-B14F-4D97-AF65-F5344CB8AC3E}">
        <p14:creationId xmlns:p14="http://schemas.microsoft.com/office/powerpoint/2010/main" val="22422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425171"/>
              </p:ext>
            </p:extLst>
          </p:nvPr>
        </p:nvGraphicFramePr>
        <p:xfrm>
          <a:off x="179512" y="188640"/>
          <a:ext cx="9036496" cy="65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kerekített téglalap feliratnak 3"/>
          <p:cNvSpPr/>
          <p:nvPr/>
        </p:nvSpPr>
        <p:spPr>
          <a:xfrm>
            <a:off x="2123728" y="4797152"/>
            <a:ext cx="4680520" cy="1512168"/>
          </a:xfrm>
          <a:prstGeom prst="wedgeRoundRectCallout">
            <a:avLst>
              <a:gd name="adj1" fmla="val 64503"/>
              <a:gd name="adj2" fmla="val -10769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00:05-kor: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Az új személyzet munkához lát: kiiktatják azt az automata rendszert, mely biztosítja az egyenletes teljesítménysűrűséget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 hatalmas kiterjedésű zónában</a:t>
            </a:r>
          </a:p>
        </p:txBody>
      </p:sp>
    </p:spTree>
    <p:extLst>
      <p:ext uri="{BB962C8B-B14F-4D97-AF65-F5344CB8AC3E}">
        <p14:creationId xmlns:p14="http://schemas.microsoft.com/office/powerpoint/2010/main" val="1788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963"/>
              </p:ext>
            </p:extLst>
          </p:nvPr>
        </p:nvGraphicFramePr>
        <p:xfrm>
          <a:off x="179512" y="188640"/>
          <a:ext cx="9036496" cy="65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Egyenes összekötő nyíllal 4"/>
          <p:cNvCxnSpPr/>
          <p:nvPr/>
        </p:nvCxnSpPr>
        <p:spPr>
          <a:xfrm>
            <a:off x="7452000" y="4762800"/>
            <a:ext cx="0" cy="442800"/>
          </a:xfrm>
          <a:prstGeom prst="straightConnector1">
            <a:avLst/>
          </a:prstGeom>
          <a:ln w="25400">
            <a:solidFill>
              <a:srgbClr val="12561F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kerekített téglalap feliratnak 5"/>
          <p:cNvSpPr/>
          <p:nvPr/>
        </p:nvSpPr>
        <p:spPr>
          <a:xfrm>
            <a:off x="1403648" y="4221088"/>
            <a:ext cx="4962872" cy="1368152"/>
          </a:xfrm>
          <a:prstGeom prst="wedgeRoundRectCallout">
            <a:avLst>
              <a:gd name="adj1" fmla="val 73295"/>
              <a:gd name="adj2" fmla="val -6932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00:28-kor:</a:t>
            </a:r>
          </a:p>
          <a:p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A kísérlethez előkészítésképpen elkezdik csökkenteni a teljesítményt a munkaprogramban szereplő </a:t>
            </a:r>
            <a:r>
              <a:rPr lang="hu-HU" b="1" dirty="0">
                <a:solidFill>
                  <a:srgbClr val="12561F"/>
                </a:solidFill>
              </a:rPr>
              <a:t>700-1000 MW tartományba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5220072" y="5013176"/>
            <a:ext cx="1872208" cy="317008"/>
          </a:xfrm>
          <a:prstGeom prst="straightConnector1">
            <a:avLst/>
          </a:prstGeom>
          <a:ln w="25400">
            <a:solidFill>
              <a:srgbClr val="12561F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0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080714"/>
              </p:ext>
            </p:extLst>
          </p:nvPr>
        </p:nvGraphicFramePr>
        <p:xfrm>
          <a:off x="179512" y="188640"/>
          <a:ext cx="9036496" cy="65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kerekített téglalap feliratnak 3"/>
          <p:cNvSpPr/>
          <p:nvPr/>
        </p:nvSpPr>
        <p:spPr>
          <a:xfrm>
            <a:off x="2123728" y="4914000"/>
            <a:ext cx="4608512" cy="1656184"/>
          </a:xfrm>
          <a:prstGeom prst="wedgeRoundRectCallout">
            <a:avLst>
              <a:gd name="adj1" fmla="val 68815"/>
              <a:gd name="adj2" fmla="val 258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00:28-kor: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De a teljesítmény hirtelen 30 MW-ra zuhan,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bőven a megengedett 700 MW alá!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 legnagyobb nagyobb baj: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 személyzet nem érti, miért történt ez.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7452000" y="4762800"/>
            <a:ext cx="0" cy="442800"/>
          </a:xfrm>
          <a:prstGeom prst="straightConnector1">
            <a:avLst/>
          </a:prstGeom>
          <a:ln w="25400">
            <a:solidFill>
              <a:srgbClr val="12561F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141821"/>
              </p:ext>
            </p:extLst>
          </p:nvPr>
        </p:nvGraphicFramePr>
        <p:xfrm>
          <a:off x="179512" y="188640"/>
          <a:ext cx="9036496" cy="65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kerekített téglalap feliratnak 3"/>
          <p:cNvSpPr/>
          <p:nvPr/>
        </p:nvSpPr>
        <p:spPr>
          <a:xfrm>
            <a:off x="1403648" y="4869160"/>
            <a:ext cx="5328592" cy="1368152"/>
          </a:xfrm>
          <a:prstGeom prst="wedgeRoundRectCallout">
            <a:avLst>
              <a:gd name="adj1" fmla="val 65933"/>
              <a:gd name="adj2" fmla="val 4392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Azt sem értik, miért nem tudják feljebb tornászni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teljesítményt, akárhogy is igyekeznek, egyre több kontrollrúd kihúzásával.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Az ok a reaktorban bekövetkezett Xenon-mérgeződés.</a:t>
            </a:r>
          </a:p>
        </p:txBody>
      </p:sp>
    </p:spTree>
    <p:extLst>
      <p:ext uri="{BB962C8B-B14F-4D97-AF65-F5344CB8AC3E}">
        <p14:creationId xmlns:p14="http://schemas.microsoft.com/office/powerpoint/2010/main" val="14548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9" r="197"/>
          <a:stretch/>
        </p:blipFill>
        <p:spPr>
          <a:xfrm>
            <a:off x="395537" y="1988840"/>
            <a:ext cx="2232248" cy="285960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98" y="134155"/>
            <a:ext cx="2224838" cy="22147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88032" y="548680"/>
            <a:ext cx="4283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1979. március 28.,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Three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Mile Island erőmű 2-es blokk,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Harrisburg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(PA, USA)</a:t>
            </a:r>
          </a:p>
          <a:p>
            <a:pPr algn="ctr"/>
            <a:endParaRPr lang="hu-HU" sz="6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5-ös fokozatú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esemény: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„szélesebb következményekkel járó baleset”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92896"/>
            <a:ext cx="3882008" cy="239228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7504" y="49411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Bemutató: 1979. március 16.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88032" y="5301208"/>
            <a:ext cx="882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hidegháborús feszült hangulat és egy 12 nappal korábban bemutatott hollywoodi sikerfilm jó táptalajt biztosított a riadalomhoz, sőt apokaliptikus víziókhoz a mindössze 3 hónapja átadott blokknál.  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konténment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jól vizsgázott: csak kevés radioaktivitás jutott ki, de az eset rámutatott az addig kissé elhanyagolt emberi tényező fontosságára. Széleskörű változások kezdődtek el a nukleáris iparban, még a hatóság vezetőjét is leváltották.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563888" y="494116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Carter elnök személyesen keresi fel a helyszínt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34344"/>
            <a:ext cx="3810000" cy="4191000"/>
          </a:xfrm>
          <a:prstGeom prst="rect">
            <a:avLst/>
          </a:prstGeom>
        </p:spPr>
      </p:pic>
      <p:sp>
        <p:nvSpPr>
          <p:cNvPr id="3" name="Felhő 2"/>
          <p:cNvSpPr/>
          <p:nvPr/>
        </p:nvSpPr>
        <p:spPr>
          <a:xfrm>
            <a:off x="3491880" y="332656"/>
            <a:ext cx="5256584" cy="1368152"/>
          </a:xfrm>
          <a:prstGeom prst="cloudCallout">
            <a:avLst>
              <a:gd name="adj1" fmla="val -24324"/>
              <a:gd name="adj2" fmla="val 11541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Mi az a Xenon-mérgezés?</a:t>
            </a:r>
            <a:endParaRPr 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3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46262"/>
            <a:ext cx="4552950" cy="459105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475656" y="4766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</a:rPr>
              <a:t>Az U-235 hasadása során a 2. legnagyobb valószínűséggel (6,3%-ban) keletkező leánymag: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3582000" y="1211560"/>
            <a:ext cx="72008" cy="9933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6228288" y="2492896"/>
            <a:ext cx="936000" cy="46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hu-HU" sz="2400" b="1" baseline="30000" dirty="0">
                <a:latin typeface="Courier New" pitchFamily="49" charset="0"/>
                <a:cs typeface="Courier New" pitchFamily="49" charset="0"/>
              </a:rPr>
              <a:t>135</a:t>
            </a:r>
            <a:r>
              <a:rPr lang="hu-HU" sz="2400" b="1" dirty="0">
                <a:latin typeface="Courier New" pitchFamily="49" charset="0"/>
                <a:cs typeface="Courier New" pitchFamily="49" charset="0"/>
              </a:rPr>
              <a:t>I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6690009" y="1658418"/>
            <a:ext cx="0" cy="6840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7164288" y="170080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-bomlás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baseline="-25000" dirty="0" smtClean="0">
                <a:solidFill>
                  <a:schemeClr val="tx2">
                    <a:lumMod val="50000"/>
                  </a:schemeClr>
                </a:solidFill>
              </a:rPr>
              <a:t>1/2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= 19 sec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23528" y="62901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sz="1400" baseline="30000" dirty="0" smtClean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sz="1400" dirty="0" smtClean="0">
                <a:solidFill>
                  <a:schemeClr val="tx2">
                    <a:lumMod val="50000"/>
                  </a:schemeClr>
                </a:solidFill>
              </a:rPr>
              <a:t>Te gyors átalakulása miatt az egyszerűség kedvéért a továbbiakban úgy vesszük,</a:t>
            </a:r>
            <a:br>
              <a:rPr lang="hu-H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1400" dirty="0" smtClean="0">
                <a:solidFill>
                  <a:schemeClr val="tx2">
                    <a:lumMod val="50000"/>
                  </a:schemeClr>
                </a:solidFill>
              </a:rPr>
              <a:t>mintha a hasadáskor egyből </a:t>
            </a:r>
            <a:r>
              <a:rPr lang="hu-HU" sz="1400" baseline="30000" dirty="0" smtClean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sz="1400" dirty="0" smtClean="0">
                <a:solidFill>
                  <a:schemeClr val="tx2">
                    <a:lumMod val="50000"/>
                  </a:schemeClr>
                </a:solidFill>
              </a:rPr>
              <a:t>I keletkezne.</a:t>
            </a:r>
            <a:endParaRPr lang="hu-H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6696288" y="3113696"/>
            <a:ext cx="0" cy="6840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églalap 20"/>
          <p:cNvSpPr/>
          <p:nvPr/>
        </p:nvSpPr>
        <p:spPr>
          <a:xfrm>
            <a:off x="6228288" y="4041120"/>
            <a:ext cx="936000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hu-HU" sz="2400" b="1" baseline="30000" dirty="0" smtClean="0">
                <a:latin typeface="Courier New" pitchFamily="49" charset="0"/>
                <a:cs typeface="Courier New" pitchFamily="49" charset="0"/>
              </a:rPr>
              <a:t>135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Xe</a:t>
            </a:r>
            <a:endParaRPr lang="hu-H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164288" y="321471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-bomlás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baseline="-25000" dirty="0" smtClean="0">
                <a:solidFill>
                  <a:schemeClr val="tx2">
                    <a:lumMod val="50000"/>
                  </a:schemeClr>
                </a:solidFill>
              </a:rPr>
              <a:t>1/2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= 6,7 h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292080" y="5014917"/>
            <a:ext cx="377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Ez a </a:t>
            </a:r>
            <a:r>
              <a:rPr lang="hu-HU" b="1" baseline="30000" dirty="0" smtClean="0"/>
              <a:t>135</a:t>
            </a:r>
            <a:r>
              <a:rPr lang="hu-HU" b="1" dirty="0" smtClean="0"/>
              <a:t>Xe</a:t>
            </a:r>
            <a:r>
              <a:rPr lang="hu-HU" b="1" dirty="0" smtClean="0">
                <a:solidFill>
                  <a:srgbClr val="C00000"/>
                </a:solidFill>
              </a:rPr>
              <a:t> igen agresszíven</a:t>
            </a:r>
            <a:br>
              <a:rPr lang="hu-HU" b="1" dirty="0" smtClean="0">
                <a:solidFill>
                  <a:srgbClr val="C00000"/>
                </a:solidFill>
              </a:rPr>
            </a:br>
            <a:r>
              <a:rPr lang="hu-HU" b="1" dirty="0" smtClean="0">
                <a:solidFill>
                  <a:srgbClr val="C00000"/>
                </a:solidFill>
              </a:rPr>
              <a:t>elnyeli a neutronokat, vagyis beavatkozik a láncreakcióba,</a:t>
            </a:r>
          </a:p>
          <a:p>
            <a:pPr algn="ctr"/>
            <a:r>
              <a:rPr lang="hu-HU" b="1" dirty="0" smtClean="0">
                <a:solidFill>
                  <a:srgbClr val="C00000"/>
                </a:solidFill>
              </a:rPr>
              <a:t>ezért oda kell figyelni rá.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6228184" y="980728"/>
            <a:ext cx="923651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hu-HU" sz="2400" b="1" baseline="30000" dirty="0" smtClean="0">
                <a:latin typeface="Courier New" pitchFamily="49" charset="0"/>
                <a:cs typeface="Courier New" pitchFamily="49" charset="0"/>
              </a:rPr>
              <a:t>135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Te</a:t>
            </a:r>
            <a:endParaRPr lang="hu-HU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9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1" grpId="0" animBg="1"/>
      <p:bldP spid="22" grpId="0"/>
      <p:bldP spid="6" grpId="0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98072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Az, hogy a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Xe nyeli a neutronokat,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önmagában még nem lenne különös probléma,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hiszen más neutronelnyelő anyagok is vannak a reaktorban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(az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238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U, és számos hasadvány mag is)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83568" y="2708920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Xe-nak a láncreakcióra kifejtett hatását azonban nagyon felerősíti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baseline="30000" dirty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Xe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óriási 2.000.000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barn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neutronelnyelő képessége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(mikroszkopikus abszorpciós hatáskeresztmetszete), ami</a:t>
            </a:r>
          </a:p>
          <a:p>
            <a:pPr algn="ctr"/>
            <a:r>
              <a:rPr lang="hu-HU" sz="2400" dirty="0" smtClean="0">
                <a:solidFill>
                  <a:srgbClr val="C00000"/>
                </a:solidFill>
              </a:rPr>
              <a:t>1000-szer nagyobb,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mint a kimondottan neutronelnyelésre használt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B bórizotópé (2.000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barn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)!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B bór a neutronelnyelő bóracél rudakban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ötvözőanyagként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emellett a hűtővízben oldott bórsav alakjában van jelen.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83568" y="5374957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neutronelnyelő anyagok, így különösen a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Xe hatása a láncreakcióra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nem is olyan egyszerű…</a:t>
            </a:r>
          </a:p>
        </p:txBody>
      </p:sp>
    </p:spTree>
    <p:extLst>
      <p:ext uri="{BB962C8B-B14F-4D97-AF65-F5344CB8AC3E}">
        <p14:creationId xmlns:p14="http://schemas.microsoft.com/office/powerpoint/2010/main" val="16160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2863434" cy="163420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140000" y="1700807"/>
            <a:ext cx="936000" cy="46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hu-HU" sz="2400" b="1" baseline="30000" dirty="0">
                <a:latin typeface="Courier New" pitchFamily="49" charset="0"/>
                <a:cs typeface="Courier New" pitchFamily="49" charset="0"/>
              </a:rPr>
              <a:t>135</a:t>
            </a:r>
            <a:r>
              <a:rPr lang="hu-HU" sz="2400" b="1" dirty="0">
                <a:latin typeface="Courier New" pitchFamily="49" charset="0"/>
                <a:cs typeface="Courier New" pitchFamily="49" charset="0"/>
              </a:rPr>
              <a:t>I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2915816" y="1844824"/>
            <a:ext cx="1080120" cy="0"/>
          </a:xfrm>
          <a:prstGeom prst="straightConnector1">
            <a:avLst/>
          </a:prstGeom>
          <a:ln w="120650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4920404" y="4582869"/>
            <a:ext cx="1667820" cy="862355"/>
          </a:xfrm>
          <a:prstGeom prst="straightConnector1">
            <a:avLst/>
          </a:prstGeom>
          <a:ln w="127000">
            <a:solidFill>
              <a:schemeClr val="accent6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2555776" y="4510861"/>
            <a:ext cx="1512168" cy="8623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1602672" y="5435931"/>
            <a:ext cx="936000" cy="46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hu-HU" sz="2400" b="1" baseline="30000" dirty="0" smtClean="0">
                <a:latin typeface="Courier New" pitchFamily="49" charset="0"/>
                <a:cs typeface="Courier New" pitchFamily="49" charset="0"/>
              </a:rPr>
              <a:t>135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Cs</a:t>
            </a:r>
            <a:endParaRPr lang="hu-H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043608" y="443711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Spontán bomlás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baseline="-25000" dirty="0" smtClean="0">
                <a:solidFill>
                  <a:schemeClr val="tx2">
                    <a:lumMod val="50000"/>
                  </a:schemeClr>
                </a:solidFill>
              </a:rPr>
              <a:t>1/2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= 9,1 óra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827584" y="3790781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7030A0"/>
                </a:solidFill>
              </a:rPr>
              <a:t>Erősen nyeli a neutronokat</a:t>
            </a:r>
            <a:br>
              <a:rPr lang="hu-HU" b="1" dirty="0" smtClean="0">
                <a:solidFill>
                  <a:srgbClr val="7030A0"/>
                </a:solidFill>
              </a:rPr>
            </a:br>
            <a:r>
              <a:rPr lang="hu-HU" b="1" dirty="0" smtClean="0">
                <a:solidFill>
                  <a:srgbClr val="7030A0"/>
                </a:solidFill>
              </a:rPr>
              <a:t>„reaktorméreg”</a:t>
            </a:r>
            <a:endParaRPr lang="hu-HU" b="1" dirty="0">
              <a:solidFill>
                <a:srgbClr val="7030A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539552" y="5879013"/>
            <a:ext cx="260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Nem nyeli a neutronokat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(jelentéktelen)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6732240" y="5445223"/>
            <a:ext cx="923651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hu-HU" sz="2400" b="1" baseline="30000" dirty="0" smtClean="0">
                <a:latin typeface="Courier New" pitchFamily="49" charset="0"/>
                <a:cs typeface="Courier New" pitchFamily="49" charset="0"/>
              </a:rPr>
              <a:t>136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Xe</a:t>
            </a:r>
            <a:endParaRPr lang="hu-H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5859760" y="5877272"/>
            <a:ext cx="260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Nem nyeli a neutronokat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(jelentéktelen)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/>
              <p:cNvSpPr txBox="1"/>
              <p:nvPr/>
            </p:nvSpPr>
            <p:spPr>
              <a:xfrm>
                <a:off x="5859760" y="4626000"/>
                <a:ext cx="25286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dirty="0">
                    <a:solidFill>
                      <a:schemeClr val="accent6">
                        <a:lumMod val="50000"/>
                      </a:schemeClr>
                    </a:solidFill>
                  </a:rPr>
                  <a:t>n</a:t>
                </a:r>
                <a:r>
                  <a:rPr lang="hu-HU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eutronelnyeléssel (n,</a:t>
                </a:r>
                <a:r>
                  <a:rPr lang="hu-HU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𝛾</m:t>
                    </m:r>
                    <m:r>
                      <a:rPr lang="hu-HU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25" name="Szövegdoboz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760" y="4626000"/>
                <a:ext cx="252866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687" t="-8333" r="-723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églalap 28"/>
          <p:cNvSpPr/>
          <p:nvPr/>
        </p:nvSpPr>
        <p:spPr>
          <a:xfrm>
            <a:off x="4139951" y="3327374"/>
            <a:ext cx="936000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hu-HU" sz="2400" b="1" baseline="30000" dirty="0" smtClean="0">
                <a:latin typeface="Courier New" pitchFamily="49" charset="0"/>
                <a:cs typeface="Courier New" pitchFamily="49" charset="0"/>
              </a:rPr>
              <a:t>135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Xe</a:t>
            </a:r>
            <a:endParaRPr lang="hu-HU" sz="2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4608000" y="2312968"/>
            <a:ext cx="9614" cy="828000"/>
          </a:xfrm>
          <a:prstGeom prst="straightConnector1">
            <a:avLst/>
          </a:prstGeom>
          <a:ln w="127000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5148064" y="234888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Spontán bomlás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baseline="-25000" dirty="0" smtClean="0">
                <a:solidFill>
                  <a:schemeClr val="tx2">
                    <a:lumMod val="50000"/>
                  </a:schemeClr>
                </a:solidFill>
              </a:rPr>
              <a:t>1/2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= 6,7 óra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>
            <a:off x="7272000" y="1372126"/>
            <a:ext cx="32160" cy="3210743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3311860" y="1372126"/>
            <a:ext cx="3960000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4427984" y="9087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eutron 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5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/>
      <p:bldP spid="21" grpId="0"/>
      <p:bldP spid="22" grpId="0"/>
      <p:bldP spid="23" grpId="0" animBg="1"/>
      <p:bldP spid="24" grpId="0"/>
      <p:bldP spid="25" grpId="0"/>
      <p:bldP spid="29" grpId="0" animBg="1"/>
      <p:bldP spid="32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gyenes összekötő nyíllal 7"/>
          <p:cNvCxnSpPr/>
          <p:nvPr/>
        </p:nvCxnSpPr>
        <p:spPr>
          <a:xfrm>
            <a:off x="3851920" y="1427584"/>
            <a:ext cx="1728192" cy="0"/>
          </a:xfrm>
          <a:prstGeom prst="straightConnector1">
            <a:avLst/>
          </a:prstGeom>
          <a:ln w="127000">
            <a:solidFill>
              <a:schemeClr val="accent6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1944216" y="1700808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7030A0"/>
                </a:solidFill>
              </a:rPr>
              <a:t>„reaktorméreg”</a:t>
            </a:r>
            <a:endParaRPr lang="hu-HU" b="1" dirty="0">
              <a:solidFill>
                <a:srgbClr val="7030A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5940152" y="1196752"/>
            <a:ext cx="923651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hu-HU" sz="2400" b="1" baseline="30000" dirty="0" smtClean="0">
                <a:latin typeface="Courier New" pitchFamily="49" charset="0"/>
                <a:cs typeface="Courier New" pitchFamily="49" charset="0"/>
              </a:rPr>
              <a:t>136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Xe</a:t>
            </a:r>
            <a:endParaRPr lang="hu-H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512717" y="9087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neutronbefogás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2483768" y="1196752"/>
            <a:ext cx="936000" cy="46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hu-HU" sz="2400" b="1" baseline="30000" dirty="0" smtClean="0">
                <a:latin typeface="Courier New" pitchFamily="49" charset="0"/>
                <a:cs typeface="Courier New" pitchFamily="49" charset="0"/>
              </a:rPr>
              <a:t>135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Xe</a:t>
            </a:r>
            <a:endParaRPr lang="hu-H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1199999" y="188640"/>
            <a:ext cx="6909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135</a:t>
            </a:r>
            <a:r>
              <a:rPr lang="hu-H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 neutronelnyeléseinek hatása a láncreakcióra kettős</a:t>
            </a:r>
            <a:endParaRPr lang="hu-H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395536" y="2492896"/>
            <a:ext cx="8352928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135</a:t>
            </a:r>
            <a:r>
              <a:rPr lang="hu-H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 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neutronelnyelése csökkenti a neutronok mennyiségét</a:t>
            </a:r>
          </a:p>
          <a:p>
            <a:pPr algn="ctr"/>
            <a:r>
              <a:rPr lang="hu-HU" dirty="0" smtClean="0">
                <a:solidFill>
                  <a:srgbClr val="002060"/>
                </a:solidFill>
              </a:rPr>
              <a:t>↓</a:t>
            </a:r>
          </a:p>
          <a:p>
            <a:pPr algn="ctr"/>
            <a:r>
              <a:rPr lang="hu-H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evesebb neutron csak kevesebb hasadást képes kiváltani</a:t>
            </a:r>
          </a:p>
          <a:p>
            <a:pPr algn="ctr"/>
            <a:r>
              <a:rPr lang="hu-HU" dirty="0" smtClean="0">
                <a:solidFill>
                  <a:srgbClr val="002060"/>
                </a:solidFill>
              </a:rPr>
              <a:t>↓</a:t>
            </a:r>
            <a:endParaRPr lang="hu-H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dirty="0">
                <a:solidFill>
                  <a:srgbClr val="204C25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hu-HU" dirty="0" smtClean="0">
                <a:solidFill>
                  <a:srgbClr val="204C25"/>
                </a:solidFill>
                <a:latin typeface="Arial" pitchFamily="34" charset="0"/>
                <a:cs typeface="Arial" pitchFamily="34" charset="0"/>
              </a:rPr>
              <a:t>isszafogja a láncreakciót 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 jelenben</a:t>
            </a:r>
            <a:endParaRPr lang="hu-H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395536" y="4653136"/>
            <a:ext cx="8352928" cy="2031325"/>
          </a:xfrm>
          <a:prstGeom prst="rect">
            <a:avLst/>
          </a:prstGeom>
          <a:solidFill>
            <a:srgbClr val="FDADA5"/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Nemcsak a neutronok mennyisége csökken, hanem a neutronzabáló </a:t>
            </a:r>
            <a:r>
              <a:rPr lang="hu-HU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135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Xe-é is!</a:t>
            </a:r>
          </a:p>
          <a:p>
            <a:pPr algn="ctr"/>
            <a:r>
              <a:rPr lang="hu-HU" dirty="0" smtClean="0">
                <a:solidFill>
                  <a:srgbClr val="002060"/>
                </a:solidFill>
              </a:rPr>
              <a:t>↓</a:t>
            </a:r>
          </a:p>
          <a:p>
            <a:pPr algn="ctr"/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Ezután már csak kevesebb neutron fog </a:t>
            </a:r>
            <a:r>
              <a:rPr lang="hu-HU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135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Xe-ban elnyelődni – a jövőben</a:t>
            </a:r>
          </a:p>
          <a:p>
            <a:pPr algn="ctr"/>
            <a:r>
              <a:rPr lang="hu-HU" dirty="0">
                <a:solidFill>
                  <a:srgbClr val="002060"/>
                </a:solidFill>
              </a:rPr>
              <a:t>↓</a:t>
            </a:r>
            <a:endParaRPr lang="hu-H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öbb neutron fog majd megmaradni és hasadást kiváltani – a jövőben</a:t>
            </a:r>
          </a:p>
          <a:p>
            <a:pPr algn="ctr"/>
            <a:r>
              <a:rPr lang="hu-HU" dirty="0">
                <a:solidFill>
                  <a:srgbClr val="002060"/>
                </a:solidFill>
              </a:rPr>
              <a:t>↓</a:t>
            </a:r>
            <a:endParaRPr lang="hu-H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Élénkíteni fogja a láncreakciót 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 jövőben</a:t>
            </a:r>
            <a:endParaRPr lang="hu-H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407707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…de ettől…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652120" y="1700808"/>
            <a:ext cx="156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(jelentéktelen)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184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/>
      <p:bldP spid="29" grpId="0" animBg="1"/>
      <p:bldP spid="35" grpId="0" animBg="1"/>
      <p:bldP spid="36" grpId="0" animBg="1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87624" y="4149080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↓</a:t>
            </a:r>
          </a:p>
          <a:p>
            <a:pPr algn="ctr"/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jelenben és a jövőben jelentkező eltérő irányú hatások miatt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neutronelnyelő anyagoknak, így különösen a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Xe-nak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nem egyenletes, hanem 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időben változó hatása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lesz a láncreakcióra.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95536" y="325105"/>
            <a:ext cx="8352928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hu-H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200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135</a:t>
            </a:r>
            <a:r>
              <a:rPr lang="hu-H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 </a:t>
            </a:r>
            <a:r>
              <a:rPr lang="hu-H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neutronelnyelése csökkenti a neutronok mennyiségét</a:t>
            </a:r>
          </a:p>
          <a:p>
            <a:pPr algn="ctr"/>
            <a:r>
              <a:rPr lang="hu-HU" sz="1200" dirty="0" smtClean="0">
                <a:solidFill>
                  <a:srgbClr val="002060"/>
                </a:solidFill>
              </a:rPr>
              <a:t>↓</a:t>
            </a:r>
          </a:p>
          <a:p>
            <a:pPr algn="ctr"/>
            <a:r>
              <a:rPr lang="hu-H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hu-H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evesebb neutron csak kevesebb hasadást képes kiváltani</a:t>
            </a:r>
          </a:p>
          <a:p>
            <a:pPr algn="ctr"/>
            <a:r>
              <a:rPr lang="hu-HU" sz="1200" dirty="0" smtClean="0">
                <a:solidFill>
                  <a:srgbClr val="002060"/>
                </a:solidFill>
              </a:rPr>
              <a:t>↓</a:t>
            </a:r>
            <a:endParaRPr lang="hu-H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1200" dirty="0">
                <a:solidFill>
                  <a:srgbClr val="204C25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hu-HU" sz="1200" dirty="0" smtClean="0">
                <a:solidFill>
                  <a:srgbClr val="204C25"/>
                </a:solidFill>
                <a:latin typeface="Arial" pitchFamily="34" charset="0"/>
                <a:cs typeface="Arial" pitchFamily="34" charset="0"/>
              </a:rPr>
              <a:t>isszafogja a láncreakciót </a:t>
            </a:r>
            <a:r>
              <a:rPr lang="hu-H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 jelenben</a:t>
            </a:r>
            <a:endParaRPr lang="hu-H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95536" y="1844824"/>
            <a:ext cx="8352928" cy="1384995"/>
          </a:xfrm>
          <a:prstGeom prst="rect">
            <a:avLst/>
          </a:prstGeom>
          <a:solidFill>
            <a:srgbClr val="FDADA5"/>
          </a:solidFill>
        </p:spPr>
        <p:txBody>
          <a:bodyPr wrap="square">
            <a:spAutoFit/>
          </a:bodyPr>
          <a:lstStyle/>
          <a:p>
            <a:pPr algn="ctr"/>
            <a:r>
              <a:rPr lang="hu-H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Nemcsak a neutronok mennyisége csökken, hanem a neutronzabáló </a:t>
            </a:r>
            <a:r>
              <a:rPr lang="hu-HU" sz="12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135</a:t>
            </a:r>
            <a:r>
              <a:rPr lang="hu-H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Xe-é is!</a:t>
            </a:r>
          </a:p>
          <a:p>
            <a:pPr algn="ctr"/>
            <a:r>
              <a:rPr lang="hu-HU" sz="1200" dirty="0" smtClean="0">
                <a:solidFill>
                  <a:srgbClr val="002060"/>
                </a:solidFill>
              </a:rPr>
              <a:t>↓</a:t>
            </a:r>
          </a:p>
          <a:p>
            <a:pPr algn="ctr"/>
            <a:r>
              <a:rPr lang="hu-H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Ezután már csak kevesebb neutron fog tudni </a:t>
            </a:r>
            <a:r>
              <a:rPr lang="hu-HU" sz="12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135</a:t>
            </a:r>
            <a:r>
              <a:rPr lang="hu-H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Xe-ban elnyelődni – a jövőben</a:t>
            </a:r>
          </a:p>
          <a:p>
            <a:pPr algn="ctr"/>
            <a:r>
              <a:rPr lang="hu-HU" sz="1200" dirty="0">
                <a:solidFill>
                  <a:srgbClr val="002060"/>
                </a:solidFill>
              </a:rPr>
              <a:t>↓</a:t>
            </a:r>
            <a:endParaRPr lang="hu-H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hu-H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öbb neutron fog majd megmaradni és hasadást kiváltani – a jövőben</a:t>
            </a:r>
          </a:p>
          <a:p>
            <a:pPr algn="ctr"/>
            <a:r>
              <a:rPr lang="hu-HU" sz="1200" dirty="0">
                <a:solidFill>
                  <a:srgbClr val="002060"/>
                </a:solidFill>
              </a:rPr>
              <a:t>↓</a:t>
            </a:r>
            <a:endParaRPr lang="hu-H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Élénkíteni fogja a láncreakciót </a:t>
            </a:r>
            <a:r>
              <a:rPr lang="hu-H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 jövőben</a:t>
            </a:r>
            <a:endParaRPr lang="hu-H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95536" y="1484784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…de ettől…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99810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Lekerekített téglalap feliratnak 2"/>
          <p:cNvSpPr/>
          <p:nvPr/>
        </p:nvSpPr>
        <p:spPr>
          <a:xfrm>
            <a:off x="3024000" y="260648"/>
            <a:ext cx="2160240" cy="1080120"/>
          </a:xfrm>
          <a:prstGeom prst="wedgeRoundRectCallout">
            <a:avLst>
              <a:gd name="adj1" fmla="val -113955"/>
              <a:gd name="adj2" fmla="val -155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Hasadóanyag</a:t>
            </a:r>
            <a:b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tartály</a:t>
            </a:r>
            <a:endParaRPr lang="hu-H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8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Lekerekített téglalap feliratnak 2"/>
          <p:cNvSpPr/>
          <p:nvPr/>
        </p:nvSpPr>
        <p:spPr>
          <a:xfrm>
            <a:off x="3995936" y="476672"/>
            <a:ext cx="3168352" cy="1224136"/>
          </a:xfrm>
          <a:prstGeom prst="wedgeRoundRectCallout">
            <a:avLst>
              <a:gd name="adj1" fmla="val -90522"/>
              <a:gd name="adj2" fmla="val 3431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Hasadási teljesítmény szelep</a:t>
            </a:r>
            <a:b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(változtatható)</a:t>
            </a:r>
            <a:endParaRPr lang="hu-H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Lekerekített téglalap feliratnak 2"/>
          <p:cNvSpPr/>
          <p:nvPr/>
        </p:nvSpPr>
        <p:spPr>
          <a:xfrm>
            <a:off x="5436096" y="1196752"/>
            <a:ext cx="2304256" cy="1224136"/>
          </a:xfrm>
          <a:prstGeom prst="wedgeRoundRectCallout">
            <a:avLst>
              <a:gd name="adj1" fmla="val -64161"/>
              <a:gd name="adj2" fmla="val 12032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accent4">
                    <a:lumMod val="50000"/>
                  </a:schemeClr>
                </a:solidFill>
              </a:rPr>
              <a:t>β-bomlás</a:t>
            </a: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 szelep</a:t>
            </a:r>
            <a:b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hu-HU" baseline="-25000" dirty="0" smtClean="0">
                <a:solidFill>
                  <a:schemeClr val="accent4">
                    <a:lumMod val="50000"/>
                  </a:schemeClr>
                </a:solidFill>
              </a:rPr>
              <a:t>1/2 </a:t>
            </a: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= 6,</a:t>
            </a:r>
            <a:r>
              <a:rPr lang="hu-HU" dirty="0" err="1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 óra</a:t>
            </a:r>
          </a:p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(fix)</a:t>
            </a:r>
            <a:endParaRPr lang="hu-H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Lekerekített téglalap feliratnak 5"/>
          <p:cNvSpPr/>
          <p:nvPr/>
        </p:nvSpPr>
        <p:spPr>
          <a:xfrm>
            <a:off x="5436096" y="1196752"/>
            <a:ext cx="2304256" cy="1224136"/>
          </a:xfrm>
          <a:prstGeom prst="wedgeRoundRectCallout">
            <a:avLst>
              <a:gd name="adj1" fmla="val -36603"/>
              <a:gd name="adj2" fmla="val 2033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A főhős:</a:t>
            </a:r>
          </a:p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a neutronzabáló,</a:t>
            </a:r>
          </a:p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a reaktorméreg</a:t>
            </a:r>
          </a:p>
        </p:txBody>
      </p:sp>
    </p:spTree>
    <p:extLst>
      <p:ext uri="{BB962C8B-B14F-4D97-AF65-F5344CB8AC3E}">
        <p14:creationId xmlns:p14="http://schemas.microsoft.com/office/powerpoint/2010/main" val="107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26413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2003. április 10., Paksi Atomerőmű 2-es reaktor: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3-as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fokozatú esemény: „súlyos üzemzavar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</a:p>
          <a:p>
            <a:pPr algn="ctr"/>
            <a:endParaRPr lang="hu-HU" sz="6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környezetet elhanyagolható többletdózis érte, „csak” sokba került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(sok 10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milliárd Ft)</a:t>
            </a:r>
          </a:p>
          <a:p>
            <a:pPr algn="ctr"/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" r="1082" b="952"/>
          <a:stretch/>
        </p:blipFill>
        <p:spPr>
          <a:xfrm>
            <a:off x="1259632" y="1352925"/>
            <a:ext cx="7056783" cy="52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Lekerekített téglalap feliratnak 5"/>
          <p:cNvSpPr/>
          <p:nvPr/>
        </p:nvSpPr>
        <p:spPr>
          <a:xfrm>
            <a:off x="4716016" y="1196752"/>
            <a:ext cx="3024336" cy="1224136"/>
          </a:xfrm>
          <a:prstGeom prst="wedgeRoundRectCallout">
            <a:avLst>
              <a:gd name="adj1" fmla="val 21531"/>
              <a:gd name="adj2" fmla="val 2282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neutronelnyelési szelep</a:t>
            </a:r>
          </a:p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(a </a:t>
            </a:r>
            <a:r>
              <a:rPr lang="hu-HU" dirty="0" err="1" smtClean="0">
                <a:solidFill>
                  <a:schemeClr val="accent4">
                    <a:lumMod val="50000"/>
                  </a:schemeClr>
                </a:solidFill>
              </a:rPr>
              <a:t>neutronfluxuson</a:t>
            </a: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 keresztül változtatható)</a:t>
            </a:r>
            <a:endParaRPr lang="hu-H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Lekerekített téglalap feliratnak 2"/>
          <p:cNvSpPr/>
          <p:nvPr/>
        </p:nvSpPr>
        <p:spPr>
          <a:xfrm>
            <a:off x="1115616" y="4005064"/>
            <a:ext cx="2376264" cy="1152128"/>
          </a:xfrm>
          <a:prstGeom prst="wedgeRoundRectCallout">
            <a:avLst>
              <a:gd name="adj1" fmla="val 80235"/>
              <a:gd name="adj2" fmla="val 3661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β</a:t>
            </a:r>
            <a:r>
              <a:rPr lang="hu-HU" dirty="0" err="1" smtClean="0">
                <a:solidFill>
                  <a:schemeClr val="accent4">
                    <a:lumMod val="50000"/>
                  </a:schemeClr>
                </a:solidFill>
              </a:rPr>
              <a:t>-bomlás</a:t>
            </a: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 szelep</a:t>
            </a:r>
            <a:b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hu-HU" baseline="-25000" dirty="0" smtClean="0">
                <a:solidFill>
                  <a:schemeClr val="accent4">
                    <a:lumMod val="50000"/>
                  </a:schemeClr>
                </a:solidFill>
              </a:rPr>
              <a:t>1/2</a:t>
            </a: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 = 9,2 óra</a:t>
            </a:r>
            <a:b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(fix)</a:t>
            </a:r>
          </a:p>
        </p:txBody>
      </p:sp>
    </p:spTree>
    <p:extLst>
      <p:ext uri="{BB962C8B-B14F-4D97-AF65-F5344CB8AC3E}">
        <p14:creationId xmlns:p14="http://schemas.microsoft.com/office/powerpoint/2010/main" val="23665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Lekerekített téglalap feliratnak 2"/>
          <p:cNvSpPr/>
          <p:nvPr/>
        </p:nvSpPr>
        <p:spPr>
          <a:xfrm>
            <a:off x="1115616" y="4005064"/>
            <a:ext cx="2376264" cy="1152128"/>
          </a:xfrm>
          <a:prstGeom prst="wedgeRoundRectCallout">
            <a:avLst>
              <a:gd name="adj1" fmla="val 40686"/>
              <a:gd name="adj2" fmla="val 13581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jelentéktelen anyag</a:t>
            </a:r>
          </a:p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(nem nyeli</a:t>
            </a:r>
          </a:p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a neuronokat)</a:t>
            </a:r>
          </a:p>
        </p:txBody>
      </p:sp>
    </p:spTree>
    <p:extLst>
      <p:ext uri="{BB962C8B-B14F-4D97-AF65-F5344CB8AC3E}">
        <p14:creationId xmlns:p14="http://schemas.microsoft.com/office/powerpoint/2010/main" val="10550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Lekerekített téglalap feliratnak 3"/>
          <p:cNvSpPr/>
          <p:nvPr/>
        </p:nvSpPr>
        <p:spPr>
          <a:xfrm>
            <a:off x="6588224" y="4077072"/>
            <a:ext cx="2376264" cy="1152128"/>
          </a:xfrm>
          <a:prstGeom prst="wedgeRoundRectCallout">
            <a:avLst>
              <a:gd name="adj1" fmla="val 16635"/>
              <a:gd name="adj2" fmla="val 12810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jelentéktelen anyag</a:t>
            </a:r>
          </a:p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(nem nyeli</a:t>
            </a:r>
          </a:p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a neuronokat)</a:t>
            </a:r>
          </a:p>
        </p:txBody>
      </p:sp>
    </p:spTree>
    <p:extLst>
      <p:ext uri="{BB962C8B-B14F-4D97-AF65-F5344CB8AC3E}">
        <p14:creationId xmlns:p14="http://schemas.microsoft.com/office/powerpoint/2010/main" val="15203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Lekerekített téglalap feliratnak 2"/>
          <p:cNvSpPr/>
          <p:nvPr/>
        </p:nvSpPr>
        <p:spPr>
          <a:xfrm>
            <a:off x="6087592" y="188640"/>
            <a:ext cx="2804888" cy="828092"/>
          </a:xfrm>
          <a:prstGeom prst="wedgeRoundRectCallout">
            <a:avLst>
              <a:gd name="adj1" fmla="val -50364"/>
              <a:gd name="adj2" fmla="val 7341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A reaktorteljesítmény</a:t>
            </a:r>
          </a:p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szabályzója</a:t>
            </a:r>
          </a:p>
        </p:txBody>
      </p:sp>
    </p:spTree>
    <p:extLst>
      <p:ext uri="{BB962C8B-B14F-4D97-AF65-F5344CB8AC3E}">
        <p14:creationId xmlns:p14="http://schemas.microsoft.com/office/powerpoint/2010/main" val="3305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4788024" y="116632"/>
            <a:ext cx="4248472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reaktorteljesítménnyel együtt változik a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rgbClr val="C00000"/>
                </a:solidFill>
              </a:rPr>
              <a:t>hasadási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és a </a:t>
            </a:r>
            <a:r>
              <a:rPr lang="hu-HU" dirty="0" smtClean="0">
                <a:solidFill>
                  <a:srgbClr val="C00000"/>
                </a:solidFill>
              </a:rPr>
              <a:t>neutronelnyelési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szelep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2915816" y="908720"/>
            <a:ext cx="2592288" cy="648072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6912260" y="908720"/>
            <a:ext cx="396044" cy="3528392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86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179512" y="3861048"/>
            <a:ext cx="3672408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Állandó teljesítményen 1-2 nap alatt beáll egy dinamikus egyensúly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a I-135 és a Xe-135 mennyisége (szintje) időben állandósul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211960" y="332656"/>
            <a:ext cx="432048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Nagyobb reaktorteljesítmény esetén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nagyobb egyensúlyi mennyiségek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(magasabb szintek) alakulnak ki,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kisebb reaktorteljesítménynél kisebbek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I-135-ből és a Xe-135-ből is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3851920" y="1844824"/>
            <a:ext cx="1440160" cy="57606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6012160" y="1844824"/>
            <a:ext cx="792088" cy="2304256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7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4968552" y="148580"/>
            <a:ext cx="4067944" cy="10481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 lesz, ha egy állandósult állapotot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(egy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kialakult egyensúlyt) követően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hirtelen leállítjuk a reaktort?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Kép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Lekerekített téglalap 10"/>
          <p:cNvSpPr/>
          <p:nvPr/>
        </p:nvSpPr>
        <p:spPr>
          <a:xfrm>
            <a:off x="5004048" y="440668"/>
            <a:ext cx="3887924" cy="12601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reaktor leállítása egyszerre elzárja a hasadási és a neutronelnyelési szelepeket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2627784" y="1124744"/>
            <a:ext cx="2736304" cy="54006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>
            <a:off x="6804248" y="1268760"/>
            <a:ext cx="1008112" cy="3456384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5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144016" y="3861048"/>
            <a:ext cx="3491880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és maga is elbomlik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Cs-135-té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2699792" y="5013176"/>
            <a:ext cx="1584176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kerekített téglalap 11"/>
          <p:cNvSpPr/>
          <p:nvPr/>
        </p:nvSpPr>
        <p:spPr>
          <a:xfrm>
            <a:off x="5652120" y="2160000"/>
            <a:ext cx="3384376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I-135 bomlásával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folyamatosan keletkezik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5220072" y="3330000"/>
            <a:ext cx="1368152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kerekített téglalap 13"/>
          <p:cNvSpPr/>
          <p:nvPr/>
        </p:nvSpPr>
        <p:spPr>
          <a:xfrm>
            <a:off x="3275856" y="260648"/>
            <a:ext cx="5616116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bajkeverő Xe-135 mennyiségét befolyásoló 3 folyamat egyike, a neutronelnyeléses fogyás megszűnt…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6948264" y="1052736"/>
            <a:ext cx="720080" cy="3528392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kerekített téglalap 9"/>
          <p:cNvSpPr/>
          <p:nvPr/>
        </p:nvSpPr>
        <p:spPr>
          <a:xfrm>
            <a:off x="3275856" y="1052736"/>
            <a:ext cx="561611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…de maradt még 2 folyamat: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2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8234"/>
          <a:stretch/>
        </p:blipFill>
        <p:spPr>
          <a:xfrm>
            <a:off x="1338530" y="980728"/>
            <a:ext cx="6470827" cy="446449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0" y="179348"/>
            <a:ext cx="91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1978. november 5., 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Zwentendorf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(Ausztria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„Demokratikus esemény”: népszavazás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5541039"/>
            <a:ext cx="9147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50,4 %-os többség ereje, avagy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egy kancelláraspiránsnak semmi sem drága.</a:t>
            </a:r>
            <a:endParaRPr lang="hu-HU" sz="7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700 MW-os, teljesen elkészült erőművel végül sosem termeltek energiát.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Ausztria rendkívül gazdag vízenergiában (a fogyasztás 60 %-át ez biztosítja), ezért megtehetik,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hogy „atommentesek”, de nukleáris nélkül viszonylag drága is náluk 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villamosenergia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144016" y="3861048"/>
            <a:ext cx="3491880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és maga is elbomlik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Cs-135-té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2699792" y="5013176"/>
            <a:ext cx="1584176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kerekített téglalap 11"/>
          <p:cNvSpPr/>
          <p:nvPr/>
        </p:nvSpPr>
        <p:spPr>
          <a:xfrm>
            <a:off x="5652120" y="2160000"/>
            <a:ext cx="3384376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I-135 bomlásával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folyamatosan keletkezik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5220072" y="3330000"/>
            <a:ext cx="1368152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kerekített téglalap 7"/>
          <p:cNvSpPr/>
          <p:nvPr/>
        </p:nvSpPr>
        <p:spPr>
          <a:xfrm>
            <a:off x="3275856" y="260648"/>
            <a:ext cx="5616116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 lesz a 2 folyamat eredménye?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144016" y="3861048"/>
            <a:ext cx="3491880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Xe-135-ből kifolyó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-szelep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nagyobb felezési idejű (9,2 óra)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↓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vékonyabb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2699792" y="5013176"/>
            <a:ext cx="1584176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kerekített téglalap 11"/>
          <p:cNvSpPr/>
          <p:nvPr/>
        </p:nvSpPr>
        <p:spPr>
          <a:xfrm>
            <a:off x="5652120" y="2160000"/>
            <a:ext cx="3384376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Xe-135-öt tápláló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-szelep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kisebb felezési idejű (6,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óra)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↓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vastagabb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5220072" y="3330000"/>
            <a:ext cx="1368152" cy="0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kerekített téglalap 7"/>
          <p:cNvSpPr/>
          <p:nvPr/>
        </p:nvSpPr>
        <p:spPr>
          <a:xfrm>
            <a:off x="3275856" y="260648"/>
            <a:ext cx="5616116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Hogy is voltak a számok?…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9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Kép 1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Kép 1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Kép 11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3923928" y="116632"/>
            <a:ext cx="4464496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Xe-135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mennyisége emiatt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átmenetileg megnő,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majd lecsökken,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végül elfogy a bomlása révén.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hu-H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Figyeljük a Xe-135 szintjét!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52" y="1"/>
            <a:ext cx="6156176" cy="350212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7504" y="371703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mérgeződés (ami itt a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Xe mennyiségével arányos) időbeli alakulása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hirtelen reaktorleállítás hatására különféle korábbi, egyensúlyi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neutronfluxusok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esetén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sz="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jelenséget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Xe-lengésnek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is hívják. Nagyobb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neutronfluxusról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történt leállításnál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magasabb és hosszabb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Xe-hullám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keletkezik.</a:t>
            </a:r>
          </a:p>
        </p:txBody>
      </p:sp>
      <p:sp>
        <p:nvSpPr>
          <p:cNvPr id="4" name="Téglalap 3"/>
          <p:cNvSpPr/>
          <p:nvPr/>
        </p:nvSpPr>
        <p:spPr>
          <a:xfrm>
            <a:off x="107504" y="5120024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↓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leállítás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utáni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első 8-10 órában a neutronzabáló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Xe szaporodik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emiatt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reaktor csak az egyéb neutronelnyelő hatások erős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lecsökkentésével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indítható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újra.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Ha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nincs elég ilyen „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reaktivitástartalék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”, akkor 1-2 napig (amíg a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Xe nagy része magától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el nem bomlik) nem is lehet újraindítani a reaktort</a:t>
            </a:r>
          </a:p>
        </p:txBody>
      </p:sp>
    </p:spTree>
    <p:extLst>
      <p:ext uri="{BB962C8B-B14F-4D97-AF65-F5344CB8AC3E}">
        <p14:creationId xmlns:p14="http://schemas.microsoft.com/office/powerpoint/2010/main" val="26869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/>
          <p:cNvSpPr txBox="1"/>
          <p:nvPr/>
        </p:nvSpPr>
        <p:spPr>
          <a:xfrm>
            <a:off x="0" y="258871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Mivel a folyamatban szereplő felezési idők 7-9 órák,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„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Xe-hullám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”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nemcsak hirtelen végrehajtott teljes leálláskor jelentkezik,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hanem minden egyes teljesítménymódosítást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követően,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akkor is, ha az több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óra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alatt, fokozatos történik.</a:t>
            </a:r>
          </a:p>
        </p:txBody>
      </p:sp>
    </p:spTree>
    <p:extLst>
      <p:ext uri="{BB962C8B-B14F-4D97-AF65-F5344CB8AC3E}">
        <p14:creationId xmlns:p14="http://schemas.microsoft.com/office/powerpoint/2010/main" val="3572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3059832" y="188640"/>
            <a:ext cx="5904656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Ha a teljesítményt pár óra alatt pl. a felére csökkentjük,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azzal a hasadási és a neutronelnyelési szelepek leszűkítjük…</a:t>
            </a:r>
          </a:p>
        </p:txBody>
      </p:sp>
      <p:sp>
        <p:nvSpPr>
          <p:cNvPr id="4" name="Lekerekített téglalap feliratnak 3"/>
          <p:cNvSpPr/>
          <p:nvPr/>
        </p:nvSpPr>
        <p:spPr>
          <a:xfrm>
            <a:off x="5508104" y="1988840"/>
            <a:ext cx="3168352" cy="864096"/>
          </a:xfrm>
          <a:prstGeom prst="wedgeRoundRectCallout">
            <a:avLst>
              <a:gd name="adj1" fmla="val -63311"/>
              <a:gd name="adj2" fmla="val 967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De ez a szelep az első órákban még lényegében ugyanannyit ereszt be a </a:t>
            </a:r>
            <a:r>
              <a:rPr lang="hu-HU" dirty="0" err="1" smtClean="0">
                <a:solidFill>
                  <a:schemeClr val="accent4">
                    <a:lumMod val="50000"/>
                  </a:schemeClr>
                </a:solidFill>
              </a:rPr>
              <a:t>Xe-ba</a:t>
            </a:r>
            <a:endParaRPr lang="hu-H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Lekerekített téglalap feliratnak 4"/>
          <p:cNvSpPr/>
          <p:nvPr/>
        </p:nvSpPr>
        <p:spPr>
          <a:xfrm>
            <a:off x="6732240" y="3284984"/>
            <a:ext cx="2304256" cy="1008112"/>
          </a:xfrm>
          <a:prstGeom prst="wedgeRoundRectCallout">
            <a:avLst>
              <a:gd name="adj1" fmla="val -31456"/>
              <a:gd name="adj2" fmla="val 11801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…ez a szelep egyből kevesebbet ereszt le a </a:t>
            </a:r>
            <a:r>
              <a:rPr lang="hu-HU" dirty="0" err="1" smtClean="0">
                <a:solidFill>
                  <a:schemeClr val="accent4">
                    <a:lumMod val="50000"/>
                  </a:schemeClr>
                </a:solidFill>
              </a:rPr>
              <a:t>Xe-ból</a:t>
            </a:r>
            <a:endParaRPr lang="hu-H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467544" y="3717032"/>
            <a:ext cx="3600400" cy="1008112"/>
          </a:xfrm>
          <a:prstGeom prst="wedgeRoundRectCallout">
            <a:avLst>
              <a:gd name="adj1" fmla="val 52105"/>
              <a:gd name="adj2" fmla="val 7420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Ez a szelep pedig csak a Xe-135 mennyiség arányában fog majd később többet leereszteni a </a:t>
            </a:r>
            <a:r>
              <a:rPr lang="hu-HU" dirty="0" err="1" smtClean="0">
                <a:solidFill>
                  <a:schemeClr val="accent4">
                    <a:lumMod val="50000"/>
                  </a:schemeClr>
                </a:solidFill>
              </a:rPr>
              <a:t>Xe-ból</a:t>
            </a:r>
            <a:endParaRPr lang="hu-H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3059832" y="980728"/>
            <a:ext cx="5904656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…így most is átmenetileg nőni fog a Xe-135 mennyisége,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kialakul egy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Xe-hullám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(kisebb, mint a hirtelen leálláskor)</a:t>
            </a:r>
          </a:p>
        </p:txBody>
      </p:sp>
    </p:spTree>
    <p:extLst>
      <p:ext uri="{BB962C8B-B14F-4D97-AF65-F5344CB8AC3E}">
        <p14:creationId xmlns:p14="http://schemas.microsoft.com/office/powerpoint/2010/main" val="70681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/>
          <p:cNvSpPr txBox="1"/>
          <p:nvPr/>
        </p:nvSpPr>
        <p:spPr>
          <a:xfrm>
            <a:off x="0" y="14127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teljesítmény csökkentését követően a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Xe mennyisége egy ideig, átmenetileg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 új, pillanatnyi teljesítményhez tartozó egyensúlyi értéknél mindig nagyobb lesz.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Ezt, az átmeneti nagy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Xe-szintet hívjuk a reaktor </a:t>
            </a:r>
            <a:r>
              <a:rPr lang="hu-HU" b="1" dirty="0" err="1" smtClean="0">
                <a:solidFill>
                  <a:schemeClr val="tx2">
                    <a:lumMod val="50000"/>
                  </a:schemeClr>
                </a:solidFill>
              </a:rPr>
              <a:t>Xe-mérgeződés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ének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Tehát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jelentősebb teljesítménycsökkentést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követően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reaktor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átmenetileg) mindig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Xe-mérgeződik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Téglalap 1"/>
          <p:cNvSpPr/>
          <p:nvPr/>
        </p:nvSpPr>
        <p:spPr>
          <a:xfrm>
            <a:off x="0" y="416185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teljesítmény növelését követően pedig a </a:t>
            </a:r>
            <a:r>
              <a:rPr lang="hu-HU" baseline="30000" dirty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Xe mennyisége egy ideig, átmenetileg</a:t>
            </a: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új, pillanatnyi teljesítményhez tartozó egyensúlyi értéknél mindig kisebb lesz.</a:t>
            </a: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Ez is Xenon-lengés, csak „a másik irányba”.</a:t>
            </a:r>
          </a:p>
        </p:txBody>
      </p:sp>
    </p:spTree>
    <p:extLst>
      <p:ext uri="{BB962C8B-B14F-4D97-AF65-F5344CB8AC3E}">
        <p14:creationId xmlns:p14="http://schemas.microsoft.com/office/powerpoint/2010/main" val="12017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4462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C00000"/>
                </a:solidFill>
              </a:rPr>
              <a:t>Miért veszélyes a </a:t>
            </a:r>
            <a:r>
              <a:rPr lang="hu-HU" sz="2400" dirty="0" err="1" smtClean="0">
                <a:solidFill>
                  <a:srgbClr val="C00000"/>
                </a:solidFill>
              </a:rPr>
              <a:t>Xe-mérgeződés</a:t>
            </a:r>
            <a:r>
              <a:rPr lang="hu-HU" sz="2400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Téglalap 2"/>
          <p:cNvSpPr/>
          <p:nvPr/>
        </p:nvSpPr>
        <p:spPr>
          <a:xfrm>
            <a:off x="323528" y="554103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↓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milyen tempóban csökken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baseline="30000" dirty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Xe neutronelnyelő képessége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(a </a:t>
            </a:r>
            <a:r>
              <a:rPr lang="hu-HU" baseline="30000" dirty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Xe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fogyása miatt),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pont ugyanolyan tempóban kell pótolni azt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szabályozható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elnyelőkkel,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különben az erőmű megszalad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528" y="466591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↓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Fokozatosan növelni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kell a hűtővíz bórsavtartalmát, illetve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bejjebb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kell tolni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szabályzórudakat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23528" y="372980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↓</a:t>
            </a: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teljesítmény egyenletes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szinten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tartásához az eltűnő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Xe kieső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neutronelnyelését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folyamatosan pótolni kell szabályozható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neutronelnyelőkkel</a:t>
            </a:r>
          </a:p>
        </p:txBody>
      </p:sp>
      <p:sp>
        <p:nvSpPr>
          <p:cNvPr id="7" name="Téglalap 6"/>
          <p:cNvSpPr/>
          <p:nvPr/>
        </p:nvSpPr>
        <p:spPr>
          <a:xfrm>
            <a:off x="323528" y="279370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↓</a:t>
            </a: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megszaporodó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neutronok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közül az elnyelődők folyamatosan irtják ki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Xe-t,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ettől a megmaradó, egyre kevesebb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Xe neutronelnyelő képessége egyre kisebb lesz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23528" y="192960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↓</a:t>
            </a: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Csökkenteni kell a hűtővíz bórsavtartalmát, illetve</a:t>
            </a:r>
          </a:p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Kijjebb kell húzni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szabályozórudakat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23528" y="54868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felszaporodott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Xe jelentős neutronelnyelő tényező,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ezért ha egy mérgeződött reaktorral adott, valamekkora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teljesítményt akarunk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elérni,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akkor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mérgezésmentes állapothoz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képest (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amiben a </a:t>
            </a:r>
            <a:r>
              <a:rPr lang="hu-HU" baseline="30000" dirty="0" smtClean="0">
                <a:solidFill>
                  <a:schemeClr val="tx2">
                    <a:lumMod val="50000"/>
                  </a:schemeClr>
                </a:solidFill>
              </a:rPr>
              <a:t>135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Xe mennyisége a pillanatnyinál alacsonyabb, egyensúlyi szintű)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alacsonyabbra kell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venni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szabályozható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neutronelnyelések mértékét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270892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bajkeverő Xe-135 tehát instabillá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teheti a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reaktort,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ezért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üzemeltetés során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mindig számba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kell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venni.</a:t>
            </a:r>
          </a:p>
          <a:p>
            <a:pPr algn="ctr"/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Csernobil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operátorai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(a képzésük hiányossága miatt) nem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ismerték a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Xe-lengés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jelenségét,</a:t>
            </a: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pedig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ez alapvető ismeret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volt a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szovjet reaktorfizikusok számára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is.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43558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Térjünk vissza a katasztrófa forgatókönyvéhez! 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2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50794" y="188640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1986. április 26. hajnali 0:28-kor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Az 1600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W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hőteljesítményt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a tervezett 30 %-ra, azaz 700 MW-ra kezdik csökkenteni.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de a teljesítmény hirtelen 30 MW-ra esik! (a Xenon-mérgeződés miatt)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112474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Ha egy rendszer (a reaktor) nem úgy reagál, ahogy várjuk,</a:t>
            </a:r>
          </a:p>
          <a:p>
            <a:pPr marL="514350" indent="-51435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akkor nem tudjuk, hogy mi zajlik benne!</a:t>
            </a:r>
          </a:p>
          <a:p>
            <a:pPr marL="514350" indent="-51435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↓</a:t>
            </a:r>
            <a:endParaRPr lang="hu-HU" dirty="0">
              <a:solidFill>
                <a:srgbClr val="FF0000"/>
              </a:solidFill>
            </a:endParaRPr>
          </a:p>
          <a:p>
            <a:pPr marL="514350" indent="-51435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SCRAM kellett volna, méghozzá azonnal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14282" y="3861048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Részlet az Országos Atomenergia Hivatal jelentéséből a 2003-as paksi üzemzavarról:</a:t>
            </a:r>
          </a:p>
          <a:p>
            <a:r>
              <a:rPr lang="hu-HU" dirty="0" smtClean="0"/>
              <a:t>„A végrehajtó személyzet – beleértve a külső vállalkozó dolgozóit – </a:t>
            </a:r>
            <a:r>
              <a:rPr lang="hu-HU" b="1" i="1" dirty="0" smtClean="0"/>
              <a:t>nem volt tisztában az általa irányított folyamat veszélyességével.”</a:t>
            </a:r>
          </a:p>
        </p:txBody>
      </p:sp>
      <p:sp>
        <p:nvSpPr>
          <p:cNvPr id="10" name="Téglalap 9"/>
          <p:cNvSpPr/>
          <p:nvPr/>
        </p:nvSpPr>
        <p:spPr>
          <a:xfrm>
            <a:off x="1142975" y="2564904"/>
            <a:ext cx="4005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- Tessék mondani, ugye ilyen, hogy nem tudják mi zajlik az atomerőműben, ugye ilyen csak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Csernobilban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fordult elő!? </a:t>
            </a:r>
            <a:endParaRPr lang="hu-HU" dirty="0"/>
          </a:p>
        </p:txBody>
      </p:sp>
      <p:pic>
        <p:nvPicPr>
          <p:cNvPr id="13" name="Kép 12" descr="1490227508_adef555a8e.jpg"/>
          <p:cNvPicPr>
            <a:picLocks noChangeAspect="1"/>
          </p:cNvPicPr>
          <p:nvPr/>
        </p:nvPicPr>
        <p:blipFill rotWithShape="1">
          <a:blip r:embed="rId2" cstate="print"/>
          <a:srcRect t="2548" b="601"/>
          <a:stretch/>
        </p:blipFill>
        <p:spPr>
          <a:xfrm>
            <a:off x="5314920" y="2348880"/>
            <a:ext cx="1417320" cy="1476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50794" y="4941168"/>
            <a:ext cx="8678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Ott ugyan nem a reaktortartályban zajlottak az események, hanem a szomszédos szerelőaknában, de (részben a műszerezettség hiánya miatt, részben mert a beavatkozást megrendelő erőmű dolgozói, a gép tervezői, a kivitelezők és a hatóság közül mindenki alapvetően kémiai természetűnek tekintette a beavatkozást, ezért senki nem elemezte kellő mélységben és részletességgel előre a lehetséges, nem kívánatos folyamatokat) sokáig ott sem értették, mi is történt valójában az AMDA tisztítóberendezésben.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7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46605" y="2928934"/>
            <a:ext cx="6602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</a:pP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A csernobili  katasztrófa forgatókönyve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14282" y="1052736"/>
            <a:ext cx="60859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1986. április 26. hajnali 01:07-kor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GYJATLOV: 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- Annyi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kontrollrudat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húzzanak ki, ha kell, akár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TELJESEN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(tiltottan magasra),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amennyi csak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szükséges a munkaprogramban megkívánt teljesítmény eléréséhez!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z duplán tilos.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 operátorok vonakodtak, de GYJATLOV rájuk parancsolt, így ők - állásukat féltve - végül engedelmeskedtek.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minimálisan előírt 26 helyett végül már csak 6 rúd maradt a zónában.</a:t>
            </a:r>
          </a:p>
        </p:txBody>
      </p:sp>
      <p:sp>
        <p:nvSpPr>
          <p:cNvPr id="4" name="Téglalap 3"/>
          <p:cNvSpPr/>
          <p:nvPr/>
        </p:nvSpPr>
        <p:spPr>
          <a:xfrm>
            <a:off x="214281" y="4471952"/>
            <a:ext cx="88222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1986. április 26. hajnali 01:22-kor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A szabálytalan „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rúdtalanítás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-sal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nagy nehezen felviszik a reaktor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hőteljesítményét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200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MW-ra, amit a 700 MW-os min. teljesítmény szabály ellenére sikerként könyvelnek el.</a:t>
            </a:r>
          </a:p>
          <a:p>
            <a:pPr marL="514350" indent="-514350">
              <a:buNone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hőteljesítmény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értéke ugyan „stabilizálódott”,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de a felszaporodott Xenon miatt a reaktor instabil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A stabil teljesítmény csak látszat.</a:t>
            </a:r>
          </a:p>
        </p:txBody>
      </p:sp>
      <p:sp>
        <p:nvSpPr>
          <p:cNvPr id="5" name="Téglalap 4"/>
          <p:cNvSpPr/>
          <p:nvPr/>
        </p:nvSpPr>
        <p:spPr>
          <a:xfrm>
            <a:off x="214282" y="116632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teljesítmény növeléshez kifelé kell húzni 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kontrollrudakat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a megengedett összes rudat kihúzták (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szabályzat szerint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26-nak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mindig bent kell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maradnia)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engedélyezett magasságig de ez sem növelte a teljesítményt érdemben</a:t>
            </a:r>
          </a:p>
        </p:txBody>
      </p:sp>
      <p:sp>
        <p:nvSpPr>
          <p:cNvPr id="7" name="Téglalap 6"/>
          <p:cNvSpPr/>
          <p:nvPr/>
        </p:nvSpPr>
        <p:spPr>
          <a:xfrm>
            <a:off x="248516" y="5890046"/>
            <a:ext cx="8787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Nemcsak hogy szinte minden létező üzemeltetési szabályt semmibe vettek,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de még a saját kísérleti programjukhoz sem tartották magukat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azzal, hogy a reaktort 700 MW alatti teljesítményen működtették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63851"/>
            <a:ext cx="2376263" cy="169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00" y="1389552"/>
            <a:ext cx="81922" cy="12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00" y="1412776"/>
            <a:ext cx="81922" cy="12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214280" y="3861048"/>
            <a:ext cx="8929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Hogy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GYJATLOV az áhított előléptetése miatt erőltette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mindenáron a tesztet, vagy a határozott vezető vs. bizonytalan beosztott szerepjáték állt a háttérben, nem tudni.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03322"/>
              </p:ext>
            </p:extLst>
          </p:nvPr>
        </p:nvGraphicFramePr>
        <p:xfrm>
          <a:off x="179512" y="188640"/>
          <a:ext cx="9036496" cy="65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kerekített téglalap feliratnak 3"/>
          <p:cNvSpPr/>
          <p:nvPr/>
        </p:nvSpPr>
        <p:spPr>
          <a:xfrm>
            <a:off x="1979712" y="3645024"/>
            <a:ext cx="4752528" cy="1258488"/>
          </a:xfrm>
          <a:prstGeom prst="wedgeRoundRectCallout">
            <a:avLst>
              <a:gd name="adj1" fmla="val 71825"/>
              <a:gd name="adj2" fmla="val 13172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Végül tehát 200 MW-on,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jóval a </a:t>
            </a:r>
            <a:r>
              <a:rPr lang="hu-HU" b="1" dirty="0" smtClean="0">
                <a:solidFill>
                  <a:srgbClr val="12561F"/>
                </a:solidFill>
              </a:rPr>
              <a:t>munkaprogramban szereplő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és a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szabályzat szerinti minimum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 szint alatt nekiláttak a teszt elvégzésének.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7452000" y="4762800"/>
            <a:ext cx="0" cy="442800"/>
          </a:xfrm>
          <a:prstGeom prst="straightConnector1">
            <a:avLst/>
          </a:prstGeom>
          <a:ln w="25400">
            <a:solidFill>
              <a:srgbClr val="12561F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4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14282" y="260648"/>
            <a:ext cx="8133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1986. április 26. hajnali 01:23-kor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lkezdődik a kísérlet!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-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vészleállító automata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SCRAM-et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kikapcsolják, nehogy az egy vészleállással „megzavarja” a kísérletet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kontrollrudak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automatikus ki-be mozgatása bekapcsolva marad)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- a második gőzturbinát is leválasztják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(mivel a kísérletben tervezett 700-1000 MW helyett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csupán 200 MW „lett” 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hőteljesítmény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Téglalap 6"/>
          <p:cNvSpPr/>
          <p:nvPr/>
        </p:nvSpPr>
        <p:spPr>
          <a:xfrm>
            <a:off x="214282" y="2765827"/>
            <a:ext cx="8929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turbina mostantól nem vesz fel a gőzből energiát!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a hűtővíz nem ad le energiát a turbina felé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a víz melegedni, forrni kezd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néhány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kontrollrudat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az automatika elkezd beljebb tolni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az alsó grafit részük megy be először (mivel túlságosan ki voltak húzva, szabálytalanul)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ez nem visszafogja, hanem pont élénkíti a láncreakciót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neuronszám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több %-kal nő</a:t>
            </a:r>
          </a:p>
        </p:txBody>
      </p:sp>
      <p:sp>
        <p:nvSpPr>
          <p:cNvPr id="8" name="Téglalap 7"/>
          <p:cNvSpPr/>
          <p:nvPr/>
        </p:nvSpPr>
        <p:spPr>
          <a:xfrm>
            <a:off x="214282" y="5120024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1986. április 26. hajnali 01:23:20 – 01:23:40 között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a teljesítmény 20 mp alatt 200 MW-ról 320 MW-ra ugrik (60%-os növekedés!)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AKIMOV operátor megnyomja a kézi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SCRAM-et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az összes kontrollrúd megindul lefelé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→ de először mindegyiknek a grafit vége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hőteljesítmény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MÁSODPERCENKÉNT DUPLÁZÓDIK</a:t>
            </a:r>
          </a:p>
        </p:txBody>
      </p:sp>
      <p:pic>
        <p:nvPicPr>
          <p:cNvPr id="10" name="Kép 9" descr="sk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108800"/>
            <a:ext cx="357189" cy="34487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091843"/>
            <a:ext cx="2376263" cy="169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00" y="1371763"/>
            <a:ext cx="81922" cy="12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00" y="1394987"/>
            <a:ext cx="81922" cy="12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14282" y="44624"/>
            <a:ext cx="8929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1986. április 26. hajnali 01:23:45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A teljesítmény már 3 GW azaz névleges (teljes gőzzel „dübörög” a reaktor)</a:t>
            </a:r>
          </a:p>
          <a:p>
            <a:pPr marL="514350" indent="-514350">
              <a:buNone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De egyik turbina sem veszi fel a termelődő hőt, hisz leválasztották mindkettőt.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Teller-effektus: öngerjesztő teljesítménynövekedés a pozitív üregtényező miatt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az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uránrudak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cirkónium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tokozataik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felnyílnak</a:t>
            </a:r>
          </a:p>
          <a:p>
            <a:pPr marL="514350" indent="-514350">
              <a:buNone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→ 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kontrollrudak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az egyenetlen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hőterheléstől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deformálódott csövekben elakadnak, nem érnek le </a:t>
            </a:r>
            <a:endParaRPr lang="hu-HU" sz="40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az óriási hőtől szétrobbannak a vízcsövek (gőzrobbanás)</a:t>
            </a:r>
          </a:p>
          <a:p>
            <a:pPr marL="514350"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→ a 3000 tonnás beton sugárzásárnyékoló reaktorfedél 50 méter magasra repül fel</a:t>
            </a:r>
          </a:p>
        </p:txBody>
      </p:sp>
      <p:sp>
        <p:nvSpPr>
          <p:cNvPr id="18" name="Robbanás 2 17"/>
          <p:cNvSpPr/>
          <p:nvPr/>
        </p:nvSpPr>
        <p:spPr>
          <a:xfrm>
            <a:off x="1785918" y="2492896"/>
            <a:ext cx="5214974" cy="3500462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>
              <a:solidFill>
                <a:srgbClr val="C0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714612" y="3635904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C00000"/>
                </a:solidFill>
                <a:latin typeface="Haettenschweiler" pitchFamily="34" charset="0"/>
              </a:rPr>
              <a:t>1. robbanás:</a:t>
            </a:r>
          </a:p>
          <a:p>
            <a:pPr algn="ctr"/>
            <a:r>
              <a:rPr lang="hu-HU" sz="4000" dirty="0" smtClean="0">
                <a:solidFill>
                  <a:srgbClr val="C00000"/>
                </a:solidFill>
                <a:latin typeface="Haettenschweiler" pitchFamily="34" charset="0"/>
              </a:rPr>
              <a:t>gőzrobbanás</a:t>
            </a:r>
            <a:endParaRPr lang="hu-HU" sz="4000" dirty="0">
              <a:latin typeface="Haettenschweiler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596508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C00000"/>
                </a:solidFill>
              </a:rPr>
              <a:t>ezt a robbanást a vízgőz nagy nyomása okozta</a:t>
            </a:r>
          </a:p>
          <a:p>
            <a:pPr algn="ctr"/>
            <a:r>
              <a:rPr lang="hu-HU" sz="2000" dirty="0" smtClean="0">
                <a:solidFill>
                  <a:srgbClr val="C00000"/>
                </a:solidFill>
              </a:rPr>
              <a:t>ez egy kukta vagy kávéfőző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 smtClean="0">
                <a:solidFill>
                  <a:srgbClr val="C00000"/>
                </a:solidFill>
              </a:rPr>
              <a:t>felrobbanásához hasonlítható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40562" y="836712"/>
            <a:ext cx="39062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1100 °C </a:t>
            </a: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felett: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Zr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+ 2H</a:t>
            </a:r>
            <a:r>
              <a:rPr kumimoji="0" lang="hu-HU" sz="3200" b="0" i="0" u="none" strike="noStrike" cap="none" normalizeH="0" baseline="-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2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O → ZrO</a:t>
            </a:r>
            <a:r>
              <a:rPr kumimoji="0" lang="hu-HU" sz="3200" b="0" i="0" u="none" strike="noStrike" cap="none" normalizeH="0" baseline="-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2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+ H</a:t>
            </a:r>
            <a:r>
              <a:rPr kumimoji="0" lang="hu-HU" sz="3200" b="0" i="0" u="none" strike="noStrike" cap="none" normalizeH="0" baseline="-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2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700562" y="4252465"/>
            <a:ext cx="3600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320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C + H</a:t>
            </a:r>
            <a:r>
              <a:rPr lang="hu-HU" sz="3200" baseline="-3000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2</a:t>
            </a:r>
            <a:r>
              <a:rPr lang="hu-HU" sz="320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O → CO + H</a:t>
            </a:r>
            <a:r>
              <a:rPr lang="hu-HU" sz="3200" baseline="-3000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2</a:t>
            </a:r>
            <a:endParaRPr lang="hu-HU" sz="320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286544" y="2694100"/>
            <a:ext cx="278605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A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 H</a:t>
            </a:r>
            <a:r>
              <a:rPr lang="hu-HU" sz="2000" baseline="-300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2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hu-HU" sz="2000" dirty="0" smtClean="0"/>
              <a:t>és a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CO</a:t>
            </a:r>
            <a:endParaRPr lang="hu-HU" sz="2000" dirty="0" smtClean="0"/>
          </a:p>
          <a:p>
            <a:pPr algn="ctr"/>
            <a:r>
              <a:rPr lang="hu-HU" sz="2000" dirty="0" smtClean="0"/>
              <a:t>a levegő oxigénjével robbanóképesek</a:t>
            </a:r>
            <a:endParaRPr lang="hu-HU" sz="2000" dirty="0"/>
          </a:p>
        </p:txBody>
      </p:sp>
      <p:cxnSp>
        <p:nvCxnSpPr>
          <p:cNvPr id="5" name="Egyenes összekötő nyíllal 4"/>
          <p:cNvCxnSpPr/>
          <p:nvPr/>
        </p:nvCxnSpPr>
        <p:spPr>
          <a:xfrm flipH="1" flipV="1">
            <a:off x="6156176" y="1979720"/>
            <a:ext cx="344650" cy="642943"/>
          </a:xfrm>
          <a:prstGeom prst="straightConnector1">
            <a:avLst/>
          </a:prstGeom>
          <a:ln w="254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rot="5400000">
            <a:off x="5965041" y="3801389"/>
            <a:ext cx="500066" cy="428628"/>
          </a:xfrm>
          <a:prstGeom prst="straightConnector1">
            <a:avLst/>
          </a:prstGeom>
          <a:ln w="254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rot="10800000" flipV="1">
            <a:off x="5286380" y="3622794"/>
            <a:ext cx="928694" cy="571504"/>
          </a:xfrm>
          <a:prstGeom prst="straightConnector1">
            <a:avLst/>
          </a:prstGeom>
          <a:ln w="254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bbanás 2 7"/>
          <p:cNvSpPr/>
          <p:nvPr/>
        </p:nvSpPr>
        <p:spPr>
          <a:xfrm>
            <a:off x="554612" y="1979720"/>
            <a:ext cx="4357718" cy="2714644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140126" y="2681625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C00000"/>
                </a:solidFill>
                <a:latin typeface="Haettenschweiler" pitchFamily="34" charset="0"/>
              </a:rPr>
              <a:t>2. robbanás:</a:t>
            </a:r>
          </a:p>
          <a:p>
            <a:pPr algn="ctr"/>
            <a:r>
              <a:rPr lang="hu-HU" sz="4000" dirty="0" smtClean="0">
                <a:solidFill>
                  <a:srgbClr val="C00000"/>
                </a:solidFill>
                <a:latin typeface="Haettenschweiler" pitchFamily="34" charset="0"/>
              </a:rPr>
              <a:t>kémiai</a:t>
            </a:r>
            <a:endParaRPr lang="hu-HU" sz="4000" dirty="0">
              <a:latin typeface="Haettenschweiler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51520" y="20141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… majd néhány másodperccel később: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70625" y="6207695"/>
            <a:ext cx="7130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>
                <a:solidFill>
                  <a:srgbClr val="C00000"/>
                </a:solidFill>
              </a:rPr>
              <a:t>ez a konyhában kiömlő gáz berobbanáshoz hasonlítható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51520" y="508518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víz ugyan idáig zárt csőrendszerben volt,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mely a grafittól elszigetelte,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de 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gőrobbanás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szétrepesztette ezeket a csöveket, a víz szétspriccelt az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aktív zónájában,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és érintkezve a grafittal, kémiai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reakcióba léphetett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vele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4" grpId="0" animBg="1"/>
      <p:bldP spid="8" grpId="0" animBg="1"/>
      <p:bldP spid="9" grpId="0"/>
      <p:bldP spid="11" grpId="0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eeis_01_img01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21" y="357166"/>
            <a:ext cx="8278759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imag6.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08050"/>
            <a:ext cx="7620000" cy="504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blast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239" y="1285861"/>
            <a:ext cx="6692347" cy="430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14678" y="1068157"/>
            <a:ext cx="2653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- Akkor ez olyan volt, mint egy atombomba robbanása?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28596" y="3257322"/>
            <a:ext cx="37862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/>
              <a:t>Hasonlóságok</a:t>
            </a:r>
          </a:p>
          <a:p>
            <a:endParaRPr lang="hu-HU" smtClean="0"/>
          </a:p>
          <a:p>
            <a:pPr>
              <a:buFont typeface="Arial" pitchFamily="34" charset="0"/>
              <a:buChar char="•"/>
            </a:pPr>
            <a:r>
              <a:rPr lang="hu-HU" smtClean="0"/>
              <a:t> maghasadás termeli az energiát</a:t>
            </a:r>
          </a:p>
          <a:p>
            <a:endParaRPr lang="hu-HU" sz="800" smtClean="0"/>
          </a:p>
          <a:p>
            <a:pPr>
              <a:buFont typeface="Arial" pitchFamily="34" charset="0"/>
              <a:buChar char="•"/>
            </a:pPr>
            <a:r>
              <a:rPr lang="hu-HU" smtClean="0"/>
              <a:t> kontrollálatlanul (szabályozatlanul)</a:t>
            </a:r>
          </a:p>
          <a:p>
            <a:r>
              <a:rPr lang="hu-HU" smtClean="0"/>
              <a:t>szabadul fel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572000" y="3240662"/>
            <a:ext cx="42862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Különbségek</a:t>
            </a:r>
          </a:p>
          <a:p>
            <a:pPr algn="ctr"/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 felszabadult energia itt jóval kisebb</a:t>
            </a:r>
          </a:p>
          <a:p>
            <a:r>
              <a:rPr lang="hu-HU" dirty="0" smtClean="0"/>
              <a:t>(a névleges 3 GW-on 5-6 óra alatt szabadul fel a hirosimai bomba 60 TJ energiája)</a:t>
            </a:r>
          </a:p>
          <a:p>
            <a:endParaRPr lang="hu-HU" sz="800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az energia felszabadulása jóval nagyobb térfogatban történt</a:t>
            </a:r>
          </a:p>
          <a:p>
            <a:endParaRPr lang="hu-HU" sz="800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 radioaktív anyagok nem szóródtak mind szét a környezetben (csak kb. 4 %-uk),</a:t>
            </a:r>
            <a:br>
              <a:rPr lang="hu-HU" dirty="0" smtClean="0"/>
            </a:br>
            <a:r>
              <a:rPr lang="hu-HU" dirty="0" smtClean="0"/>
              <a:t>bár a reaktorban összesen sokkal több volt jelen, mint egy atombombában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143108" y="857232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smtClean="0">
                <a:solidFill>
                  <a:srgbClr val="FF0000"/>
                </a:solidFill>
              </a:rPr>
              <a:t>?</a:t>
            </a:r>
            <a:endParaRPr lang="hu-HU" sz="6000">
              <a:solidFill>
                <a:srgbClr val="FF0000"/>
              </a:solidFill>
            </a:endParaRPr>
          </a:p>
        </p:txBody>
      </p:sp>
      <p:pic>
        <p:nvPicPr>
          <p:cNvPr id="6" name="Kép 5" descr="atombo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57166"/>
            <a:ext cx="1828812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hernowreck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47" y="37704"/>
            <a:ext cx="7208039" cy="682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867836" y="5600684"/>
            <a:ext cx="8133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 történne, ha az erőmű nem kapna áramot a hálózatból?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786050" y="4386238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De saját működéséhez</a:t>
            </a:r>
            <a:b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fel is vesz onnan áramot</a:t>
            </a:r>
          </a:p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(a termelése kb. 6 %-át)</a:t>
            </a:r>
          </a:p>
        </p:txBody>
      </p:sp>
      <p:sp>
        <p:nvSpPr>
          <p:cNvPr id="29" name="Jobbra nyíl 28"/>
          <p:cNvSpPr/>
          <p:nvPr/>
        </p:nvSpPr>
        <p:spPr>
          <a:xfrm>
            <a:off x="2857488" y="1528718"/>
            <a:ext cx="3571900" cy="150019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928926" y="548680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 algn="ctr">
              <a:buNone/>
            </a:pP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Minden működő erőmű a megtermelt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villamosenergiáját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betáplálja a villamos hálózatba</a:t>
            </a:r>
          </a:p>
        </p:txBody>
      </p:sp>
      <p:pic>
        <p:nvPicPr>
          <p:cNvPr id="30" name="Kép 29" descr="nuclear_power_plan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913926"/>
            <a:ext cx="2651760" cy="1972246"/>
          </a:xfrm>
          <a:prstGeom prst="rect">
            <a:avLst/>
          </a:prstGeom>
        </p:spPr>
      </p:pic>
      <p:pic>
        <p:nvPicPr>
          <p:cNvPr id="8" name="Kép 7" descr="Pylon_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148" y="571480"/>
            <a:ext cx="2199132" cy="4457700"/>
          </a:xfrm>
          <a:prstGeom prst="rect">
            <a:avLst/>
          </a:prstGeom>
        </p:spPr>
      </p:pic>
      <p:sp>
        <p:nvSpPr>
          <p:cNvPr id="9" name="Jobbra nyíl 8"/>
          <p:cNvSpPr/>
          <p:nvPr/>
        </p:nvSpPr>
        <p:spPr>
          <a:xfrm rot="10800000">
            <a:off x="2857488" y="3600420"/>
            <a:ext cx="3571900" cy="571504"/>
          </a:xfrm>
          <a:prstGeom prst="rightArrow">
            <a:avLst>
              <a:gd name="adj1" fmla="val 33073"/>
              <a:gd name="adj2" fmla="val 5901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785786" y="547418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smtClean="0">
                <a:solidFill>
                  <a:srgbClr val="FF0000"/>
                </a:solidFill>
                <a:latin typeface="Bookman Old Style" pitchFamily="18" charset="0"/>
              </a:rPr>
              <a:t>?</a:t>
            </a:r>
            <a:endParaRPr lang="hu-HU" sz="4400" b="1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907704" y="6021288"/>
            <a:ext cx="695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Ennek számos oka lehet: földrengés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rendkívüli időjárás, műszaki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hiba, szabotázs, terrorcselekmény,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háború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9" grpId="0" animBg="1"/>
      <p:bldP spid="3" grpId="0"/>
      <p:bldP spid="9" grpId="0" animBg="1"/>
      <p:bldP spid="10" grpId="0"/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16KraterChernoby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22990"/>
            <a:ext cx="6215106" cy="608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grafittuz-legi-felve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732" y="53554"/>
            <a:ext cx="5000660" cy="675089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23528" y="2217638"/>
            <a:ext cx="1469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mtClean="0"/>
              <a:t>elektromos</a:t>
            </a:r>
            <a:br>
              <a:rPr lang="hu-HU" smtClean="0"/>
            </a:br>
            <a:r>
              <a:rPr lang="hu-HU" smtClean="0"/>
              <a:t>távvezeték</a:t>
            </a:r>
          </a:p>
          <a:p>
            <a:pPr algn="ctr"/>
            <a:r>
              <a:rPr lang="hu-HU" smtClean="0"/>
              <a:t>tartóoszlopok</a:t>
            </a:r>
            <a:endParaRPr lang="hu-HU"/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1771668" y="1844824"/>
            <a:ext cx="1000132" cy="432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53767" y="4820959"/>
            <a:ext cx="2772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/>
              <a:t>a csóva</a:t>
            </a:r>
          </a:p>
          <a:p>
            <a:pPr algn="ctr"/>
            <a:r>
              <a:rPr lang="hu-HU" smtClean="0"/>
              <a:t>kb. 750 méter magasra</a:t>
            </a:r>
            <a:br>
              <a:rPr lang="hu-HU" smtClean="0"/>
            </a:br>
            <a:r>
              <a:rPr lang="hu-HU" smtClean="0"/>
              <a:t>juttatta a szennyezést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1857356" y="2857496"/>
            <a:ext cx="2286016" cy="1963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49260"/>
            <a:ext cx="4816577" cy="495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eaktorfedé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57573"/>
            <a:ext cx="7358114" cy="472881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5711627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felrobbant 4-es reaktor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000 tonnás betonfedele a leszakadt hűtővízcsövekkel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80" y="1002153"/>
            <a:ext cx="5865440" cy="444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Discovery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3897" y="1196752"/>
            <a:ext cx="6044447" cy="38164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0" y="55892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Reaktorból kirepült grafittömb darab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292893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</a:rPr>
              <a:t>Következmények, elhárítás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lharit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954" y="1357298"/>
            <a:ext cx="5393252" cy="4062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5721" y="1434100"/>
            <a:ext cx="8534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RIZSKOV szovjet miniszterelnököt a robbanás után csak 16,5 órával értesítették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hivatalos szovjet TASZSZ hírügynökség csak 2 nap és 8 óra múlva adta ki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 első (szűk szavú) jelentést, miután külföldről a szélviszonyok alapján kiszámították a sugárszennyezés forrásának helyét. A szovjet vezetés megköszönte, de visszautasította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elhárításhoz külföldről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felajánlott segítséget.</a:t>
            </a:r>
          </a:p>
        </p:txBody>
      </p:sp>
      <p:pic>
        <p:nvPicPr>
          <p:cNvPr id="3" name="Kép 2" descr="Legas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045" y="3508792"/>
            <a:ext cx="2234483" cy="301655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85720" y="3458031"/>
            <a:ext cx="57864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Valerij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LEGASZOV, 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Kurcsatov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Intézet igazgatója kampányba kezdett: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„az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RBMK-kal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bármikor hasonló eset történhet”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- a szarkofág építését irányította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-  a következő 2 évben 2-szer gyógyszerrel kísérelt 	meg öngyilkosságot (sikertelenül)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	-  végül felakasztotta magát</a:t>
            </a: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(a baleset 2. évfordulóján)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35716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A katasztrófa a híradásokban</a:t>
            </a:r>
          </a:p>
          <a:p>
            <a:pPr algn="ctr"/>
            <a:endParaRPr lang="hu-H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(először eltussolás majd felelősök keresése)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584" y="18864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</a:rPr>
              <a:t>tatisztikusan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30 évente bekövetkezik egy atomerőműnél, hogy</a:t>
            </a:r>
            <a:b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teljesen megszűnik a hálózatból az áramellátása (különféle okokból).</a:t>
            </a:r>
          </a:p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Ez már önmagában erős indok, hogy a reaktorok legyenek erre felkészítve.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2471514"/>
            <a:ext cx="6000750" cy="333375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83568" y="141277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1981 nyarán Izrael 1600 km távolságból váratlanul lebombázta</a:t>
            </a:r>
          </a:p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az iraki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</a:rPr>
              <a:t>Osirak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nevű 40 MW-os, hivatalosan tisztán tudományos kutatást szolgáló reaktort Bagdadtól 17 km-re</a:t>
            </a:r>
          </a:p>
        </p:txBody>
      </p:sp>
      <p:sp>
        <p:nvSpPr>
          <p:cNvPr id="5" name="Téglalap 4"/>
          <p:cNvSpPr/>
          <p:nvPr/>
        </p:nvSpPr>
        <p:spPr>
          <a:xfrm>
            <a:off x="323528" y="602302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Emiatt a Szovjetunióban elrendelték az atomerőművek biztonsági felülvizsgálatát,</a:t>
            </a:r>
            <a:b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ennek részeként tesztelésüket teljes áramkimaradás esetére.</a:t>
            </a:r>
          </a:p>
        </p:txBody>
      </p:sp>
    </p:spTree>
    <p:extLst>
      <p:ext uri="{BB962C8B-B14F-4D97-AF65-F5344CB8AC3E}">
        <p14:creationId xmlns:p14="http://schemas.microsoft.com/office/powerpoint/2010/main" val="3814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lharito-helikop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747332"/>
            <a:ext cx="5643563" cy="37699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42910" y="5745450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helikopterről  5000 tonna speciális tűzoltó keveréket szórnak a zónára</a:t>
            </a:r>
          </a:p>
          <a:p>
            <a:pPr marL="514350" indent="-514350" algn="ctr">
              <a:buNone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(bór, ólom, dolomit, homok, agyag)</a:t>
            </a:r>
          </a:p>
        </p:txBody>
      </p:sp>
      <p:sp>
        <p:nvSpPr>
          <p:cNvPr id="4" name="Téglalap 3"/>
          <p:cNvSpPr/>
          <p:nvPr/>
        </p:nvSpPr>
        <p:spPr>
          <a:xfrm>
            <a:off x="214282" y="353777"/>
            <a:ext cx="87154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. 30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kisebb tűzfészket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3 óra alatt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eloltanak, a tűzoltók azonban nem is tudják, hogy erős sugárzású helyen dolgoznak (az első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áldozatok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tűzoltók)</a:t>
            </a:r>
          </a:p>
          <a:p>
            <a:pPr marL="514350" indent="-514350">
              <a:buNone/>
            </a:pPr>
            <a:endParaRPr lang="hu-HU" sz="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reaktor 1700 tonna grafitja a nagy hő és a bejutott levegő miatt begyullad, és még 10 napig ég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6.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469900"/>
            <a:ext cx="8724900" cy="591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elikop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80" y="1071546"/>
            <a:ext cx="6889620" cy="4598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1Liquidato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488397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57929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A szétszóródott radioaktív törmelék összeszedése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6.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76672"/>
            <a:ext cx="7620000" cy="50038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5589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Egyes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likvidátorok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2-3 perc alatt megkapták a megengedett összes sugárdózist,</a:t>
            </a:r>
          </a:p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ezért csak ilyen rövid időt dolgozhattak fejenként, emiatt kellett belőlük kb. 800.000 fő.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Ezrével hozták 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likvidátorokat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repülővel az ország távoli helyeiről, és pár perc munka elvégzését követően már szállították is őket vissza.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iq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201" y="928670"/>
            <a:ext cx="6650385" cy="442915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0" y="55892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likvidátorok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ólomköpenye alul (a heréknél)nyitott volt,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viszont a legerősebb sugárzás pont alulról, a lábuk alatti törmelékből jött.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www.csernobil.mlap.hu (1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5" y="770622"/>
            <a:ext cx="4003923" cy="546669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860032" y="692696"/>
            <a:ext cx="40324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Mivel a nyugatról felajánlott segítséget visszautasították, a nyugati korszerű, távirányítású munkagépek sokasága helyett csak néhány kezdetleges szovjet robotot használtak.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radioaktív törmelék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összetakarításának (ami egyszerűen a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felrobbant reaktorba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visszadobálásból állt) jelentős részét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likvidátorok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tízezrei kézi erővel, a legprimitívebb eszközökkel és nem túl komoly védőfelszerelésben végezték el.</a:t>
            </a: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Csernobil szimbóluma nemcsak az emberi felelőtlenségnek, vakmerőségnek, beképzeltségnek,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eszetlenségnek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, de egyúttal az önfeláldozó, hősies küzdelemnek is. Természetesen az eltérő szerepeket nem ugyanazon emberek játszották el.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imag4.3.jpg"/>
          <p:cNvPicPr>
            <a:picLocks noChangeAspect="1"/>
          </p:cNvPicPr>
          <p:nvPr/>
        </p:nvPicPr>
        <p:blipFill>
          <a:blip r:embed="rId2"/>
          <a:srcRect t="44555" r="41209"/>
          <a:stretch>
            <a:fillRect/>
          </a:stretch>
        </p:blipFill>
        <p:spPr>
          <a:xfrm>
            <a:off x="1881493" y="980728"/>
            <a:ext cx="5354803" cy="410445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0" y="57929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Erőfeszítések a szennyezések széthordásának megakadályozására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www.csernobil.mlap.hu (1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7697961" cy="54006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62280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Erőfeszítések a szennyezések széthordásának megakadályozására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96392"/>
            <a:ext cx="8748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csernobili 4-es reaktor sugárzó anyagainak kb. 4-5 %-a (kb. 8 tonna) a légkörbe jutott a robbanások és a grafittűz révén</a:t>
            </a:r>
          </a:p>
          <a:p>
            <a:pPr indent="-514350"/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indent="-514350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kijutott anyagok aktivitása kb. 14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EBq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volt (ez 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hiroshima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bomba 400-szorosa)</a:t>
            </a:r>
          </a:p>
          <a:p>
            <a:pPr indent="-514350">
              <a:buNone/>
            </a:pP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indent="-5143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 1950-es 60-as években az 541 légköri kísérleti nukleáris robbantás során 29.000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hiroshimai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bomba robbanóereje szabadult fel, ezeknek radioaktív kibocsátása: 2500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Ebq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Vagyis a csernobili katasztrófa kb. 180-szor kevesebb aktivitású sugárzó anyagot juttatott az atmoszférába, mint a hidegháborús légköri nukleáris fegyverkísérletek.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96" y="2681715"/>
            <a:ext cx="9163996" cy="4131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rukhanov-es-fomin.jpg"/>
          <p:cNvPicPr>
            <a:picLocks noChangeAspect="1"/>
          </p:cNvPicPr>
          <p:nvPr/>
        </p:nvPicPr>
        <p:blipFill>
          <a:blip r:embed="rId2"/>
          <a:srcRect l="42047" t="37187" r="34961" b="15551"/>
          <a:stretch>
            <a:fillRect/>
          </a:stretch>
        </p:blipFill>
        <p:spPr>
          <a:xfrm>
            <a:off x="732217" y="3789040"/>
            <a:ext cx="1751551" cy="251620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635896" y="18864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Szovjetunió szerte munkaprogramok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készültek a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(mai szóhasználattal)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</a:rPr>
              <a:t>stressztesztek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lefolytatására.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419872" y="1052736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</a:rPr>
              <a:t>Csernobilban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Nyikolaj FOMIN, az erőmű főmérnöke rendelte el a teszteket, amit a 4-es reaktoron eredetileg annak üzembe helyezése (1983. december) előtt kellett volna elvégezni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7" y="188640"/>
            <a:ext cx="2682339" cy="266429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20320" y="2924944"/>
            <a:ext cx="2135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Viktor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BRUKHJANOV,</a:t>
            </a:r>
            <a:b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az erőmű igazgatója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95536" y="6381328"/>
            <a:ext cx="2665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Nyikolaj FOMIN, főmérnök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3203848" y="3861048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FOMIN levelezőn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végezte el a nukleáris mérnök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tanfolyamot. Egy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esetleges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</a:rPr>
              <a:t>atomerőművi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balesetről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egyszer azt mondta: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- Az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teljességgel valószínűtlen, akkora esélye van, mint annak, hogy egy meteor eltalál bennünket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Egy főmérnöktől efféle hozzáállás célszerűtlen, hisz a munkáját, a baleseti lehetőségek felkutatását és a balesetet megelőző lépések kidolgozását nem végezheti el alaposan, ha nem is tartja reálisnak ezek bekövetkezését.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u-H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katasztrófa éjszakáján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szolgálati lakásában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</a:rPr>
              <a:t>Pripjatyban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aludt.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419872" y="2300679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De Viktor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BRUKHJANOV, az erőmű igazgatója siettette a termelés beindítását, így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a teszt elvégzését későbbre halasztották: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u-H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1986. áprilisa, az első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tervszerű karbantartás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miatti nagyleállás megfelelő időpontot szolgáltatott.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603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85786" y="324433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Magyarországon a lakosság: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 éves természetes háttérsugárzás 20 %-át kapta többletként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csernobili katasztrófa miatt az első 1 évben</a:t>
            </a:r>
          </a:p>
        </p:txBody>
      </p:sp>
    </p:spTree>
    <p:extLst>
      <p:ext uri="{BB962C8B-B14F-4D97-AF65-F5344CB8AC3E}">
        <p14:creationId xmlns:p14="http://schemas.microsoft.com/office/powerpoint/2010/main" val="9922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00034" y="428604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Likvidátorok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(elhárítók):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kb. 800 000 fő, közülük 100.000 fő „kiképzés”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-re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behívott tartalékos katona.</a:t>
            </a: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Közülük hivatalos adatok szerint:</a:t>
            </a: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150 000 főt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rokkantosítottak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kb. 40 fő halt meg rövid időn belül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várhatóan 2200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likvidátor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a kapott dózis miatt hal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majd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meg, évek alatt (komoly sugárbiológiai és statisztikai módszertani problémák)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kb. 1800 civil halál várható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kb. 4,5 millió ember élt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sugárszennyezett területeken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ebből 350 000 embert végleg kitelepítettek (a 30 km sugarú zóna)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00034" y="443711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likvidátorok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munkamorálját sikerült biztosítani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Szovjetunió szerte javában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dúló szesztilalom közepén biztosított napi 1,5 deci vodkával. Mikor elterjedt (az egyébként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valótlan hír),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hogy a csernobili munkások ingyen kapják a vodkát, sokan egyenesen vágyakoztak rá, hogy oda mehessenek dolgozni.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943"/>
            <a:ext cx="9144000" cy="407640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chemeClr val="tx2">
                    <a:lumMod val="50000"/>
                  </a:schemeClr>
                </a:solidFill>
              </a:rPr>
              <a:t>Pripjaty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 város kitelepítése</a:t>
            </a:r>
            <a:endParaRPr 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90872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kb. 3 km-re fekszik a felrobbant reaktortól</a:t>
            </a:r>
          </a:p>
          <a:p>
            <a:pPr lvl="1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mind a közel 50 000 embert kitelepítették</a:t>
            </a:r>
          </a:p>
          <a:p>
            <a:pPr lvl="1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robbanás után csak 36 órával indult az evakuálás</a:t>
            </a:r>
          </a:p>
          <a:p>
            <a:pPr lvl="1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2,5 óra alatt lezajlott</a:t>
            </a:r>
          </a:p>
          <a:p>
            <a:pPr lvl="1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1225 busszal (15 km hosszú konvoj), 360 teherautóval és 2 vonatszerelvénnyel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3429000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„Figyelem</a:t>
            </a:r>
            <a:r>
              <a:rPr lang="hu-HU">
                <a:solidFill>
                  <a:schemeClr val="tx2">
                    <a:lumMod val="50000"/>
                  </a:schemeClr>
                </a:solidFill>
              </a:rPr>
              <a:t>, figyelem! Kedves Elvtársak! A népi küldöttek városi tanácsa közli, hogy a csernobili atomerőműben történt baleset miatt Pripjaty városában </a:t>
            </a:r>
            <a:r>
              <a:rPr lang="hu-HU" i="1">
                <a:solidFill>
                  <a:schemeClr val="tx2">
                    <a:lumMod val="50000"/>
                  </a:schemeClr>
                </a:solidFill>
              </a:rPr>
              <a:t>kedvezőtlen sugárzási viszonyok jöttek létre</a:t>
            </a:r>
            <a:r>
              <a:rPr lang="hu-HU">
                <a:solidFill>
                  <a:schemeClr val="tx2">
                    <a:lumMod val="50000"/>
                  </a:schemeClr>
                </a:solidFill>
              </a:rPr>
              <a:t>. A párt- és tanácsi szervekkel, valamint a katonai egységekkel megkezdtük a szükséges intézkedések foganatosítását. Azonban a lakosság, elsősorban a gyermekek biztonsága érdekében </a:t>
            </a:r>
            <a:r>
              <a:rPr lang="hu-HU" i="1">
                <a:solidFill>
                  <a:schemeClr val="tx2">
                    <a:lumMod val="50000"/>
                  </a:schemeClr>
                </a:solidFill>
              </a:rPr>
              <a:t>felmerült</a:t>
            </a:r>
            <a:r>
              <a:rPr lang="hu-HU">
                <a:solidFill>
                  <a:schemeClr val="tx2">
                    <a:lumMod val="50000"/>
                  </a:schemeClr>
                </a:solidFill>
              </a:rPr>
              <a:t> a város lakóinak a Kijevi terület településeire történő </a:t>
            </a:r>
            <a:r>
              <a:rPr lang="hu-HU" i="1">
                <a:solidFill>
                  <a:schemeClr val="tx2">
                    <a:lumMod val="50000"/>
                  </a:schemeClr>
                </a:solidFill>
              </a:rPr>
              <a:t>időleges</a:t>
            </a:r>
            <a:r>
              <a:rPr lang="hu-HU">
                <a:solidFill>
                  <a:schemeClr val="tx2">
                    <a:lumMod val="50000"/>
                  </a:schemeClr>
                </a:solidFill>
              </a:rPr>
              <a:t> kitelepítésének 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szükségessége...</a:t>
            </a:r>
          </a:p>
          <a:p>
            <a:endParaRPr lang="hu-HU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...Elvtársak</a:t>
            </a:r>
            <a:r>
              <a:rPr lang="hu-HU">
                <a:solidFill>
                  <a:schemeClr val="tx2">
                    <a:lumMod val="50000"/>
                  </a:schemeClr>
                </a:solidFill>
              </a:rPr>
              <a:t>, lakásaik </a:t>
            </a:r>
            <a:r>
              <a:rPr lang="hu-HU" i="1">
                <a:solidFill>
                  <a:schemeClr val="tx2">
                    <a:lumMod val="50000"/>
                  </a:schemeClr>
                </a:solidFill>
              </a:rPr>
              <a:t>átmeneti </a:t>
            </a:r>
            <a:r>
              <a:rPr lang="hu-HU">
                <a:solidFill>
                  <a:schemeClr val="tx2">
                    <a:lumMod val="50000"/>
                  </a:schemeClr>
                </a:solidFill>
              </a:rPr>
              <a:t>elhagyása idejére, kérjük, ne felejtsék el bezárni az ablakokat, kikapcsolni a villamos- és gázkészülékeket, elzárni a vízcsapokat. Kérjük, őrizzék meg nyugalmukat, a szervezettséget és a rendet az átmeneti kitelepítés végrehajtása során</a:t>
            </a:r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.”</a:t>
            </a:r>
            <a:endParaRPr lang="hu-HU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936414" cy="260590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763998" y="1281534"/>
            <a:ext cx="4380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Részletek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a kitelepítést bejelentő</a:t>
            </a:r>
          </a:p>
          <a:p>
            <a:pPr algn="ctr"/>
            <a:r>
              <a:rPr lang="hu-HU" smtClean="0">
                <a:solidFill>
                  <a:schemeClr val="tx2">
                    <a:lumMod val="50000"/>
                  </a:schemeClr>
                </a:solidFill>
              </a:rPr>
              <a:t>rádióhírből</a:t>
            </a:r>
            <a:endParaRPr lang="hu-HU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itelepíté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071546"/>
            <a:ext cx="6071766" cy="405290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57929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000" smtClean="0">
                <a:solidFill>
                  <a:schemeClr val="tx2">
                    <a:lumMod val="50000"/>
                  </a:schemeClr>
                </a:solidFill>
              </a:rPr>
              <a:t>Kitelepítés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www.csernobil.mlap.hu (52).jpg"/>
          <p:cNvPicPr>
            <a:picLocks noChangeAspect="1"/>
          </p:cNvPicPr>
          <p:nvPr/>
        </p:nvPicPr>
        <p:blipFill>
          <a:blip r:embed="rId2"/>
          <a:srcRect l="1772" t="2655" r="2953" b="2655"/>
          <a:stretch>
            <a:fillRect/>
          </a:stretch>
        </p:blipFill>
        <p:spPr>
          <a:xfrm>
            <a:off x="1631985" y="1503442"/>
            <a:ext cx="5808027" cy="385111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57929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000" smtClean="0">
                <a:solidFill>
                  <a:schemeClr val="tx2">
                    <a:lumMod val="50000"/>
                  </a:schemeClr>
                </a:solidFill>
              </a:rPr>
              <a:t>Kitelepítés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14.3.jpg"/>
          <p:cNvPicPr>
            <a:picLocks noChangeAspect="1"/>
          </p:cNvPicPr>
          <p:nvPr/>
        </p:nvPicPr>
        <p:blipFill>
          <a:blip r:embed="rId2"/>
          <a:srcRect b="9929"/>
          <a:stretch>
            <a:fillRect/>
          </a:stretch>
        </p:blipFill>
        <p:spPr>
          <a:xfrm>
            <a:off x="1357290" y="142852"/>
            <a:ext cx="6674986" cy="57214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59578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000" smtClean="0">
                <a:solidFill>
                  <a:schemeClr val="tx2">
                    <a:lumMod val="50000"/>
                  </a:schemeClr>
                </a:solidFill>
              </a:rPr>
              <a:t>Kitelepítés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c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42918"/>
            <a:ext cx="6096000" cy="4572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0" y="57929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000" smtClean="0">
                <a:solidFill>
                  <a:schemeClr val="tx2">
                    <a:lumMod val="50000"/>
                  </a:schemeClr>
                </a:solidFill>
              </a:rPr>
              <a:t>Leselejtezett elhárító munkagép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www.csernobil.mlap.hu (1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42918"/>
            <a:ext cx="5486400" cy="459105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0" y="57929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Leselejtezett elhárító munkagépek temetője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www.csernobil.mlap.hu (9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5"/>
            <a:ext cx="9143999" cy="625792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634125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Leselejtezett elhárító munkagépek temetője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19501</TotalTime>
  <Words>3922</Words>
  <Application>Microsoft Office PowerPoint</Application>
  <PresentationFormat>Diavetítés a képernyőre (4:3 oldalarány)</PresentationFormat>
  <Paragraphs>565</Paragraphs>
  <Slides>145</Slides>
  <Notes>5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145</vt:i4>
      </vt:variant>
    </vt:vector>
  </HeadingPairs>
  <TitlesOfParts>
    <vt:vector size="147" baseType="lpstr">
      <vt:lpstr>Office-téma</vt:lpstr>
      <vt:lpstr>Chart</vt:lpstr>
      <vt:lpstr>A csernobili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WXPEE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csernobili reaktorbaleset</dc:title>
  <dc:creator>MS-USER</dc:creator>
  <cp:lastModifiedBy>Basa István</cp:lastModifiedBy>
  <cp:revision>1295</cp:revision>
  <dcterms:created xsi:type="dcterms:W3CDTF">2009-06-27T14:05:18Z</dcterms:created>
  <dcterms:modified xsi:type="dcterms:W3CDTF">2019-05-17T13:44:45Z</dcterms:modified>
</cp:coreProperties>
</file>